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3" r:id="rId8"/>
    <p:sldId id="262" r:id="rId9"/>
    <p:sldId id="264" r:id="rId10"/>
    <p:sldId id="265" r:id="rId11"/>
    <p:sldId id="266" r:id="rId12"/>
    <p:sldId id="267" r:id="rId13"/>
    <p:sldId id="268" r:id="rId14"/>
    <p:sldId id="269" r:id="rId15"/>
    <p:sldId id="270" r:id="rId16"/>
    <p:sldId id="271" r:id="rId17"/>
    <p:sldId id="272" r:id="rId18"/>
    <p:sldId id="273" r:id="rId19"/>
  </p:sldIdLst>
  <p:sldSz cx="9144000" cy="6858000" type="screen4x3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4660"/>
  </p:normalViewPr>
  <p:slideViewPr>
    <p:cSldViewPr>
      <p:cViewPr varScale="1">
        <p:scale>
          <a:sx n="86" d="100"/>
          <a:sy n="86" d="100"/>
        </p:scale>
        <p:origin x="-1494" y="-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직사각형 20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14348" y="2143116"/>
            <a:ext cx="7643866" cy="1500198"/>
          </a:xfrm>
        </p:spPr>
        <p:txBody>
          <a:bodyPr anchor="ctr"/>
          <a:lstStyle>
            <a:lvl1pPr algn="ctr">
              <a:defRPr>
                <a:solidFill>
                  <a:schemeClr val="tx1"/>
                </a:solidFill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3786190"/>
            <a:ext cx="7500990" cy="857256"/>
          </a:xfrm>
        </p:spPr>
        <p:txBody>
          <a:bodyPr anchor="t"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kumimoji="0" lang="ko-KR" altLang="en-US" smtClean="0"/>
              <a:t>마스터 부제목 스타일 편집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 anchor="b"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1500175"/>
            <a:ext cx="8229600" cy="4625989"/>
          </a:xfrm>
        </p:spPr>
        <p:txBody>
          <a:bodyPr vert="eaVert"/>
          <a:lstStyle/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8" name="직선 연결선 7"/>
          <p:cNvCxnSpPr/>
          <p:nvPr/>
        </p:nvCxnSpPr>
        <p:spPr>
          <a:xfrm>
            <a:off x="455646" y="1428736"/>
            <a:ext cx="8215370" cy="1588"/>
          </a:xfrm>
          <a:prstGeom prst="line">
            <a:avLst/>
          </a:prstGeom>
          <a:noFill/>
          <a:ln w="28575" cap="sq" cmpd="sng" algn="ctr">
            <a:solidFill>
              <a:srgbClr val="E49458"/>
            </a:solidFill>
            <a:prstDash val="solid"/>
          </a:ln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rgbClr val="E49458">
                <a:tint val="100000"/>
                <a:shade val="100000"/>
                <a:hueMod val="100000"/>
                <a:satMod val="100000"/>
              </a:srgbClr>
            </a:contourClr>
          </a:sp3d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직사각형 6"/>
          <p:cNvSpPr/>
          <p:nvPr/>
        </p:nvSpPr>
        <p:spPr>
          <a:xfrm>
            <a:off x="7643834" y="-15949"/>
            <a:ext cx="1500166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7643834" y="285728"/>
            <a:ext cx="1214446" cy="6286546"/>
          </a:xfrm>
          <a:noFill/>
        </p:spPr>
        <p:txBody>
          <a:bodyPr vert="eaVert" anchor="b"/>
          <a:lstStyle>
            <a:lvl1pPr algn="ctr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457200" y="571481"/>
            <a:ext cx="7115196" cy="5715044"/>
          </a:xfrm>
        </p:spPr>
        <p:txBody>
          <a:bodyPr vert="eaVert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0" y="1"/>
            <a:ext cx="285720" cy="685800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buSzPct val="70000"/>
              <a:buFont typeface="Wingdings"/>
              <a:buChar char=""/>
              <a:defRPr/>
            </a:lvl1pPr>
            <a:lvl2pPr>
              <a:buSzPct val="120000"/>
              <a:defRPr/>
            </a:lvl2pPr>
            <a:lvl3pPr>
              <a:buSzPct val="120000"/>
              <a:defRPr/>
            </a:lvl3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303475" y="285728"/>
            <a:ext cx="8554805" cy="939784"/>
          </a:xfrm>
        </p:spPr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9"/>
            <a:ext cx="456478" cy="6857999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071810"/>
            <a:ext cx="7715304" cy="1504952"/>
          </a:xfrm>
        </p:spPr>
        <p:txBody>
          <a:bodyPr anchor="ctr"/>
          <a:lstStyle>
            <a:lvl1pPr algn="l">
              <a:defRPr sz="4000" b="0" cap="all">
                <a:effectLst>
                  <a:outerShdw blurRad="44450" dist="25400" dir="2700000" algn="tl" rotWithShape="0">
                    <a:schemeClr val="bg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500034" y="4500570"/>
            <a:ext cx="7715304" cy="1643064"/>
          </a:xfrm>
        </p:spPr>
        <p:txBody>
          <a:bodyPr anchor="t"/>
          <a:lstStyle>
            <a:lvl1pPr marL="0" indent="0">
              <a:buNone/>
              <a:defRPr sz="2000">
                <a:solidFill>
                  <a:schemeClr val="tx2"/>
                </a:solidFill>
              </a:defRPr>
            </a:lvl1pPr>
            <a:lvl2pPr marL="457200" indent="0">
              <a:buNone/>
              <a:defRPr sz="1800">
                <a:solidFill>
                  <a:schemeClr val="tx2"/>
                </a:solidFill>
              </a:defRPr>
            </a:lvl2pPr>
            <a:lvl3pPr marL="914400" indent="0">
              <a:buNone/>
              <a:defRPr sz="1600">
                <a:solidFill>
                  <a:schemeClr val="tx2"/>
                </a:solidFill>
              </a:defRPr>
            </a:lvl3pPr>
            <a:lvl4pPr marL="1371600" indent="0">
              <a:buNone/>
              <a:defRPr sz="1400">
                <a:solidFill>
                  <a:schemeClr val="tx2"/>
                </a:solidFill>
              </a:defRPr>
            </a:lvl4pPr>
            <a:lvl5pPr marL="1828800" indent="0">
              <a:buNone/>
              <a:defRPr sz="1400">
                <a:solidFill>
                  <a:schemeClr val="tx2"/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직선 연결선 15"/>
          <p:cNvCxnSpPr/>
          <p:nvPr/>
        </p:nvCxnSpPr>
        <p:spPr>
          <a:xfrm>
            <a:off x="500034" y="4429132"/>
            <a:ext cx="7715304" cy="1588"/>
          </a:xfrm>
          <a:prstGeom prst="line">
            <a:avLst/>
          </a:prstGeom>
        </p:spPr>
        <p:style>
          <a:lnRef idx="3">
            <a:schemeClr val="accent1"/>
          </a:lnRef>
          <a:fillRef idx="0">
            <a:schemeClr val="accent1"/>
          </a:fillRef>
          <a:effectRef idx="2">
            <a:schemeClr val="accent1"/>
          </a:effectRef>
          <a:fontRef idx="minor">
            <a:schemeClr val="tx1"/>
          </a:fontRef>
        </p:style>
      </p:cxnSp>
      <p:sp>
        <p:nvSpPr>
          <p:cNvPr id="8" name="날짜 개체 틀 7"/>
          <p:cNvSpPr>
            <a:spLocks noGrp="1"/>
          </p:cNvSpPr>
          <p:nvPr>
            <p:ph type="dt" sz="half" idx="13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285728"/>
            <a:ext cx="9144032" cy="1143010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 bwMode="invGray">
          <a:xfrm>
            <a:off x="785782" y="1643050"/>
            <a:ext cx="3786218" cy="4429156"/>
          </a:xfrm>
          <a:prstGeom prst="roundRect">
            <a:avLst>
              <a:gd name="adj" fmla="val 5345"/>
            </a:avLst>
          </a:prstGeom>
          <a:solidFill>
            <a:schemeClr val="tx2">
              <a:tint val="50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 bwMode="invGray">
          <a:xfrm>
            <a:off x="4714876" y="1643050"/>
            <a:ext cx="3785616" cy="4429156"/>
          </a:xfrm>
          <a:prstGeom prst="roundRect">
            <a:avLst>
              <a:gd name="adj" fmla="val 6980"/>
            </a:avLst>
          </a:prstGeom>
          <a:solidFill>
            <a:schemeClr val="tx2">
              <a:tint val="75000"/>
              <a:alpha val="50000"/>
            </a:schemeClr>
          </a:solidFill>
          <a:effectLst/>
          <a:scene3d>
            <a:camera prst="orthographicFront"/>
            <a:lightRig rig="threePt" dir="t"/>
          </a:scene3d>
          <a:sp3d contourW="12700">
            <a:bevelT/>
            <a:contourClr>
              <a:schemeClr val="bg2"/>
            </a:contourClr>
          </a:sp3d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내용 개체 틀 9"/>
          <p:cNvSpPr>
            <a:spLocks noGrp="1"/>
          </p:cNvSpPr>
          <p:nvPr>
            <p:ph sz="half" idx="2"/>
          </p:nvPr>
        </p:nvSpPr>
        <p:spPr bwMode="invGray">
          <a:xfrm>
            <a:off x="500038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1">
                  <a:shade val="75000"/>
                  <a:alpha val="50000"/>
                </a:schemeClr>
              </a:gs>
              <a:gs pos="100000">
                <a:schemeClr val="accent1">
                  <a:shade val="75000"/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 bwMode="ltGray">
          <a:xfrm>
            <a:off x="500038" y="5429264"/>
            <a:ext cx="4005072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2" name="내용 개체 틀 11"/>
          <p:cNvSpPr>
            <a:spLocks noGrp="1"/>
          </p:cNvSpPr>
          <p:nvPr>
            <p:ph sz="half" idx="4"/>
          </p:nvPr>
        </p:nvSpPr>
        <p:spPr bwMode="invGray">
          <a:xfrm>
            <a:off x="4716932" y="1500174"/>
            <a:ext cx="4000529" cy="3786214"/>
          </a:xfrm>
          <a:prstGeom prst="roundRect">
            <a:avLst>
              <a:gd name="adj" fmla="val 5345"/>
            </a:avLst>
          </a:prstGeom>
          <a:gradFill flip="none" rotWithShape="1">
            <a:gsLst>
              <a:gs pos="0">
                <a:schemeClr val="accent2">
                  <a:shade val="75000"/>
                  <a:alpha val="50000"/>
                </a:schemeClr>
              </a:gs>
              <a:gs pos="100000">
                <a:schemeClr val="accent2">
                  <a:tint val="20000"/>
                  <a:alpha val="50000"/>
                </a:schemeClr>
              </a:gs>
            </a:gsLst>
            <a:lin ang="13500000" scaled="1"/>
            <a:tileRect/>
          </a:gradFill>
          <a:effectLst/>
          <a:scene3d>
            <a:camera prst="orthographicFront"/>
            <a:lightRig rig="glow" dir="t">
              <a:rot lat="0" lon="0" rev="4800000"/>
            </a:lightRig>
          </a:scene3d>
          <a:sp3d extrusionH="12700" contourW="12700" prstMaterial="powder">
            <a:bevelT h="12700"/>
            <a:bevelB h="50800"/>
            <a:contourClr>
              <a:schemeClr val="bg2"/>
            </a:contourClr>
          </a:sp3d>
        </p:spPr>
        <p:txBody>
          <a:bodyPr/>
          <a:lstStyle>
            <a:lvl1pPr>
              <a:defRPr sz="2800">
                <a:solidFill>
                  <a:schemeClr val="tx1">
                    <a:tint val="95000"/>
                  </a:schemeClr>
                </a:solidFill>
              </a:defRPr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 bwMode="ltGray">
          <a:xfrm>
            <a:off x="4714876" y="5429264"/>
            <a:ext cx="4000528" cy="714380"/>
          </a:xfrm>
          <a:prstGeom prst="roundRect">
            <a:avLst>
              <a:gd name="adj" fmla="val 16667"/>
            </a:avLst>
          </a:prstGeom>
          <a:noFill/>
          <a:ln>
            <a:noFill/>
          </a:ln>
          <a:effectLst/>
        </p:spPr>
        <p:txBody>
          <a:bodyPr anchor="ctr"/>
          <a:lstStyle>
            <a:lvl1pPr marL="0" indent="0" algn="ctr">
              <a:buNone/>
              <a:defRPr sz="2400" b="0">
                <a:solidFill>
                  <a:schemeClr val="tx1"/>
                </a:solidFill>
              </a:defRPr>
            </a:lvl1pPr>
            <a:lvl2pPr marL="457200" indent="0" algn="ctr">
              <a:buNone/>
              <a:defRPr sz="2000" b="0">
                <a:solidFill>
                  <a:schemeClr val="tx1"/>
                </a:solidFill>
              </a:defRPr>
            </a:lvl2pPr>
            <a:lvl3pPr marL="914400" indent="0" algn="ctr">
              <a:buNone/>
              <a:defRPr sz="1800" b="0">
                <a:solidFill>
                  <a:schemeClr val="tx1"/>
                </a:solidFill>
              </a:defRPr>
            </a:lvl3pPr>
            <a:lvl4pPr marL="1371600" indent="0" algn="ctr">
              <a:buNone/>
              <a:defRPr sz="1600" b="0">
                <a:solidFill>
                  <a:schemeClr val="tx1"/>
                </a:solidFill>
              </a:defRPr>
            </a:lvl4pPr>
            <a:lvl5pPr marL="1828800" indent="0" algn="ctr">
              <a:buNone/>
              <a:defRPr sz="1600" b="0">
                <a:solidFill>
                  <a:schemeClr val="tx1"/>
                </a:solidFill>
              </a:defRPr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</p:txBody>
      </p:sp>
      <p:sp>
        <p:nvSpPr>
          <p:cNvPr id="11" name="직사각형 10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8859915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428596" y="6"/>
            <a:ext cx="8286808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428604"/>
            <a:ext cx="8186766" cy="1143000"/>
          </a:xfrm>
        </p:spPr>
        <p:txBody>
          <a:bodyPr/>
          <a:lstStyle>
            <a:lvl1pPr algn="l">
              <a:defRPr b="0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bg>
      <p:bgRef idx="1002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 bwMode="invGray">
          <a:xfrm>
            <a:off x="285720" y="263808"/>
            <a:ext cx="8858280" cy="664862"/>
          </a:xfrm>
          <a:prstGeom prst="rect">
            <a:avLst/>
          </a:prstGeom>
          <a:solidFill>
            <a:schemeClr val="tx1">
              <a:tint val="95000"/>
              <a:alpha val="69804"/>
            </a:scheme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 bwMode="invGray">
          <a:xfrm>
            <a:off x="500034" y="285728"/>
            <a:ext cx="8143932" cy="642942"/>
          </a:xfrm>
          <a:noFill/>
        </p:spPr>
        <p:txBody>
          <a:bodyPr anchor="b">
            <a:noAutofit/>
          </a:bodyPr>
          <a:lstStyle>
            <a:lvl1pPr algn="l">
              <a:defRPr sz="2800" b="1">
                <a:ln w="9525" cmpd="sng">
                  <a:noFill/>
                </a:ln>
                <a:solidFill>
                  <a:schemeClr val="bg1"/>
                </a:solidFill>
                <a:effectLst>
                  <a:outerShdw blurRad="44450" dist="25400" dir="2700000" algn="tl" rotWithShape="0">
                    <a:schemeClr val="tx1">
                      <a:alpha val="51000"/>
                    </a:schemeClr>
                  </a:outerShdw>
                </a:effectLst>
              </a:defRPr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1006230"/>
            <a:ext cx="2214578" cy="5351729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5" name="내용 개체 틀 14"/>
          <p:cNvSpPr>
            <a:spLocks noGrp="1"/>
          </p:cNvSpPr>
          <p:nvPr>
            <p:ph sz="quarter" idx="1"/>
          </p:nvPr>
        </p:nvSpPr>
        <p:spPr>
          <a:xfrm>
            <a:off x="2786064" y="1000108"/>
            <a:ext cx="5857875" cy="5357830"/>
          </a:xfrm>
        </p:spPr>
        <p:txBody>
          <a:bodyPr/>
          <a:lstStyle>
            <a:lvl1pPr>
              <a:defRPr sz="2800"/>
            </a:lvl1pPr>
            <a:lvl2pPr>
              <a:defRPr sz="2600"/>
            </a:lvl2pPr>
            <a:lvl3pPr>
              <a:defRPr sz="2400"/>
            </a:lvl3pPr>
            <a:lvl4pPr>
              <a:defRPr sz="2000"/>
            </a:lvl4pPr>
            <a:lvl5pPr>
              <a:defRPr sz="1800"/>
            </a:lvl5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9" name="직사각형 8"/>
          <p:cNvSpPr/>
          <p:nvPr/>
        </p:nvSpPr>
        <p:spPr>
          <a:xfrm>
            <a:off x="0" y="4"/>
            <a:ext cx="285720" cy="6857997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</p:spTree>
  </p:cSld>
  <p:clrMapOvr>
    <a:overrideClrMapping bg1="lt1" tx1="dk1" bg2="lt2" tx2="dk2" accent1="accent1" accent2="accent2" accent3="accent3" accent4="accent4" accent5="accent5" accent6="accent6" hlink="hlink" folHlink="folHlink"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0" y="3571876"/>
            <a:ext cx="9144000" cy="3286126"/>
          </a:xfrm>
          <a:prstGeom prst="rect">
            <a:avLst/>
          </a:prstGeom>
          <a:solidFill>
            <a:srgbClr val="FFFFFF">
              <a:alpha val="30196"/>
            </a:srgbClr>
          </a:solidFill>
          <a:ln w="15875" cap="sq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500034" y="3571876"/>
            <a:ext cx="3286148" cy="1138242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500034" y="4714884"/>
            <a:ext cx="3286148" cy="114300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400"/>
            </a:lvl3pPr>
            <a:lvl4pPr marL="1371600" indent="0">
              <a:buNone/>
              <a:defRPr sz="1200"/>
            </a:lvl4pPr>
            <a:lvl5pPr marL="1828800" indent="0">
              <a:buNone/>
              <a:defRPr sz="12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 eaLnBrk="1" latinLnBrk="0" hangingPunct="1"/>
            <a:r>
              <a:rPr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lang="ko-KR" altLang="en-US" smtClean="0"/>
              <a:t>둘째 수준</a:t>
            </a:r>
          </a:p>
          <a:p>
            <a:pPr lvl="2" eaLnBrk="1" latinLnBrk="0" hangingPunct="1"/>
            <a:r>
              <a:rPr lang="ko-KR" altLang="en-US" smtClean="0"/>
              <a:t>셋째 수준</a:t>
            </a:r>
          </a:p>
          <a:p>
            <a:pPr lvl="3" eaLnBrk="1" latinLnBrk="0" hangingPunct="1"/>
            <a:r>
              <a:rPr lang="ko-KR" altLang="en-US" smtClean="0"/>
              <a:t>넷째 수준</a:t>
            </a:r>
          </a:p>
          <a:p>
            <a:pPr lvl="4" eaLnBrk="1" latinLnBrk="0" hangingPunct="1"/>
            <a:r>
              <a:rPr lang="ko-KR" altLang="en-US" smtClean="0"/>
              <a:t>다섯째 수준</a:t>
            </a:r>
            <a:endParaRPr kumimoji="0" 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>
          <a:xfrm>
            <a:off x="3124200" y="6572272"/>
            <a:ext cx="2895600" cy="29775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8" name="그림 개체 틀 7"/>
          <p:cNvSpPr>
            <a:spLocks noGrp="1"/>
          </p:cNvSpPr>
          <p:nvPr>
            <p:ph type="pic" idx="1"/>
          </p:nvPr>
        </p:nvSpPr>
        <p:spPr>
          <a:xfrm>
            <a:off x="4000496" y="1071546"/>
            <a:ext cx="4214842" cy="4714908"/>
          </a:xfrm>
          <a:solidFill>
            <a:schemeClr val="tx2"/>
          </a:solidFill>
          <a:ln w="152400" cap="rnd">
            <a:solidFill>
              <a:srgbClr val="FFFFFF"/>
            </a:solidFill>
            <a:round/>
          </a:ln>
          <a:effectLst>
            <a:outerShdw blurRad="50800" dist="50800" dir="2700000" algn="tl" rotWithShape="0">
              <a:srgbClr val="000000">
                <a:alpha val="43137"/>
              </a:srgbClr>
            </a:outerShdw>
          </a:effectLst>
          <a:scene3d>
            <a:camera prst="orthographicFront"/>
            <a:lightRig rig="twoPt" dir="t">
              <a:rot lat="0" lon="0" rev="10800000"/>
            </a:lightRig>
          </a:scene3d>
          <a:sp3d contourW="6350">
            <a:bevelT w="50800" h="16510"/>
            <a:contourClr>
              <a:srgbClr val="C0C0C0"/>
            </a:contourClr>
          </a:sp3d>
        </p:spPr>
        <p:txBody>
          <a:bodyPr/>
          <a:lstStyle>
            <a:lvl1pPr marL="0" indent="0">
              <a:buNone/>
              <a:defRPr sz="3200">
                <a:solidFill>
                  <a:schemeClr val="tx2">
                    <a:tint val="10000"/>
                  </a:schemeClr>
                </a:solidFill>
                <a:effectLst>
                  <a:outerShdw blurRad="50800" dist="50800" dir="5400000" algn="tl" rotWithShape="0">
                    <a:srgbClr val="000000">
                      <a:alpha val="58000"/>
                    </a:srgbClr>
                  </a:outerShdw>
                </a:effectLst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kumimoji="0" lang="ko-KR" altLang="en-US" smtClean="0"/>
              <a:t>그림을 추가하려면 아이콘을 클릭하십시오</a:t>
            </a:r>
            <a:endParaRPr kumimoji="0"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직사각형 27"/>
          <p:cNvSpPr/>
          <p:nvPr/>
        </p:nvSpPr>
        <p:spPr>
          <a:xfrm>
            <a:off x="0" y="6572272"/>
            <a:ext cx="9144000" cy="285728"/>
          </a:xfrm>
          <a:prstGeom prst="rect">
            <a:avLst/>
          </a:prstGeom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2380"/>
            <a:ext cx="9144000" cy="283348"/>
          </a:xfrm>
          <a:prstGeom prst="rect">
            <a:avLst/>
          </a:prstGeom>
          <a:solidFill>
            <a:schemeClr val="accent4"/>
          </a:solidFill>
          <a:ln w="15875" cap="flat" cmpd="sng" algn="ctr">
            <a:noFill/>
            <a:prstDash val="solid"/>
          </a:ln>
        </p:spPr>
        <p:style>
          <a:lnRef idx="2">
            <a:schemeClr val="accent1"/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eaLnBrk="1" latinLnBrk="0" hangingPunct="1"/>
            <a:endParaRPr kumimoji="0" lang="ko-KR" altLang="en-US"/>
          </a:p>
        </p:txBody>
      </p:sp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312353" y="274638"/>
            <a:ext cx="8545927" cy="1143000"/>
          </a:xfrm>
          <a:prstGeom prst="rect">
            <a:avLst/>
          </a:prstGeom>
        </p:spPr>
        <p:txBody>
          <a:bodyPr vert="horz" rtlCol="0" anchor="ctr">
            <a:normAutofit/>
          </a:bodyPr>
          <a:lstStyle/>
          <a:p>
            <a:r>
              <a:rPr kumimoji="0" lang="ko-KR" altLang="en-US" smtClean="0"/>
              <a:t>마스터 제목 스타일 편집</a:t>
            </a:r>
            <a:endParaRPr kumimoji="0" 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rtlCol="0">
            <a:normAutofit/>
          </a:bodyPr>
          <a:lstStyle/>
          <a:p>
            <a:pPr lvl="0" eaLnBrk="1" latinLnBrk="0" hangingPunct="1"/>
            <a:r>
              <a:rPr kumimoji="0" lang="ko-KR" altLang="en-US" smtClean="0"/>
              <a:t>마스터 텍스트 스타일을 편집합니다</a:t>
            </a:r>
          </a:p>
          <a:p>
            <a:pPr lvl="1" eaLnBrk="1" latinLnBrk="0" hangingPunct="1"/>
            <a:r>
              <a:rPr kumimoji="0" lang="ko-KR" altLang="en-US" smtClean="0"/>
              <a:t>둘째 수준</a:t>
            </a:r>
          </a:p>
          <a:p>
            <a:pPr lvl="2" eaLnBrk="1" latinLnBrk="0" hangingPunct="1"/>
            <a:r>
              <a:rPr kumimoji="0" lang="ko-KR" altLang="en-US" smtClean="0"/>
              <a:t>셋째 수준</a:t>
            </a:r>
          </a:p>
          <a:p>
            <a:pPr lvl="3" eaLnBrk="1" latinLnBrk="0" hangingPunct="1"/>
            <a:r>
              <a:rPr kumimoji="0" lang="ko-KR" altLang="en-US" smtClean="0"/>
              <a:t>넷째 수준</a:t>
            </a:r>
          </a:p>
          <a:p>
            <a:pPr lvl="4" eaLnBrk="1" latinLnBrk="0" hangingPunct="1"/>
            <a:r>
              <a:rPr kumimoji="0" lang="ko-KR" altLang="en-US" smtClean="0"/>
              <a:t>다섯째 수준</a:t>
            </a:r>
            <a:endParaRPr kumimoji="0" 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457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l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59BA2660-9ADB-47FA-9428-D39C1F3A5102}" type="datetimeFigureOut">
              <a:rPr lang="ko-KR" altLang="en-US" smtClean="0"/>
              <a:t>2019-01-22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3124200" y="6572272"/>
            <a:ext cx="2895600" cy="285752"/>
          </a:xfrm>
          <a:prstGeom prst="rect">
            <a:avLst/>
          </a:prstGeom>
        </p:spPr>
        <p:txBody>
          <a:bodyPr vert="horz" rtlCol="0" anchor="ctr"/>
          <a:lstStyle>
            <a:lvl1pPr algn="ct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6553200" y="6572272"/>
            <a:ext cx="2133600" cy="285752"/>
          </a:xfrm>
          <a:prstGeom prst="rect">
            <a:avLst/>
          </a:prstGeom>
        </p:spPr>
        <p:txBody>
          <a:bodyPr vert="horz" rtlCol="0" anchor="ctr"/>
          <a:lstStyle>
            <a:lvl1pPr algn="r" eaLnBrk="1" latinLnBrk="0" hangingPunct="1">
              <a:defRPr kumimoji="0" sz="1200">
                <a:solidFill>
                  <a:schemeClr val="tx1"/>
                </a:solidFill>
              </a:defRPr>
            </a:lvl1pPr>
          </a:lstStyle>
          <a:p>
            <a:fld id="{DBC4A357-4090-4549-B52D-6F4211CF3EE3}" type="slidenum">
              <a:rPr lang="ko-KR" altLang="en-US" smtClean="0"/>
              <a:t>‹#›</a:t>
            </a:fld>
            <a:endParaRPr lang="ko-KR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ctr" rtl="0" eaLnBrk="1" latinLnBrk="1" hangingPunct="1">
        <a:spcBef>
          <a:spcPct val="0"/>
        </a:spcBef>
        <a:buNone/>
        <a:defRPr kumimoji="0" sz="4400" b="0" kern="1200" spc="100" dirty="0">
          <a:ln w="18000">
            <a:noFill/>
            <a:prstDash val="solid"/>
          </a:ln>
          <a:solidFill>
            <a:schemeClr val="tx1"/>
          </a:solidFill>
          <a:effectLst>
            <a:outerShdw blurRad="44450" dist="25400" dir="2700000" algn="tl" rotWithShape="0">
              <a:schemeClr val="bg1">
                <a:alpha val="51000"/>
              </a:schemeClr>
            </a:outerShdw>
          </a:effectLst>
          <a:latin typeface="+mj-lt"/>
          <a:ea typeface="+mj-ea"/>
          <a:cs typeface="+mj-cs"/>
        </a:defRPr>
      </a:lvl1pPr>
      <a:lvl2pPr eaLnBrk="1" latinLnBrk="1" hangingPunct="1">
        <a:defRPr kumimoji="0">
          <a:solidFill>
            <a:schemeClr val="tx2"/>
          </a:solidFill>
        </a:defRPr>
      </a:lvl2pPr>
      <a:lvl3pPr eaLnBrk="1" latinLnBrk="1" hangingPunct="1">
        <a:defRPr kumimoji="0">
          <a:solidFill>
            <a:schemeClr val="tx2"/>
          </a:solidFill>
        </a:defRPr>
      </a:lvl3pPr>
      <a:lvl4pPr eaLnBrk="1" latinLnBrk="1" hangingPunct="1">
        <a:defRPr kumimoji="0">
          <a:solidFill>
            <a:schemeClr val="tx2"/>
          </a:solidFill>
        </a:defRPr>
      </a:lvl4pPr>
      <a:lvl5pPr eaLnBrk="1" latinLnBrk="1" hangingPunct="1">
        <a:defRPr kumimoji="0">
          <a:solidFill>
            <a:schemeClr val="tx2"/>
          </a:solidFill>
        </a:defRPr>
      </a:lvl5pPr>
      <a:lvl6pPr eaLnBrk="1" latinLnBrk="1" hangingPunct="1">
        <a:defRPr kumimoji="0">
          <a:solidFill>
            <a:schemeClr val="tx2"/>
          </a:solidFill>
        </a:defRPr>
      </a:lvl6pPr>
      <a:lvl7pPr eaLnBrk="1" latinLnBrk="1" hangingPunct="1">
        <a:defRPr kumimoji="0">
          <a:solidFill>
            <a:schemeClr val="tx2"/>
          </a:solidFill>
        </a:defRPr>
      </a:lvl7pPr>
      <a:lvl8pPr eaLnBrk="1" latinLnBrk="1" hangingPunct="1">
        <a:defRPr kumimoji="0">
          <a:solidFill>
            <a:schemeClr val="tx2"/>
          </a:solidFill>
        </a:defRPr>
      </a:lvl8pPr>
      <a:lvl9pPr eaLnBrk="1" latinLnBrk="1" hangingPunct="1">
        <a:defRPr kumimoji="0">
          <a:solidFill>
            <a:schemeClr val="tx2"/>
          </a:solidFill>
        </a:defRPr>
      </a:lvl9pPr>
    </p:titleStyle>
    <p:bodyStyle>
      <a:lvl1pPr marL="342900" indent="-342900" algn="l" rtl="0" eaLnBrk="1" latinLnBrk="1" hangingPunct="1">
        <a:spcBef>
          <a:spcPct val="20000"/>
        </a:spcBef>
        <a:buFont typeface="Arial"/>
        <a:buChar char="•"/>
        <a:defRPr kumimoji="0" sz="3200" kern="1200">
          <a:solidFill>
            <a:schemeClr val="tx2"/>
          </a:solidFill>
          <a:latin typeface="+mn-lt"/>
          <a:ea typeface="+mn-ea"/>
          <a:cs typeface="+mn-cs"/>
        </a:defRPr>
      </a:lvl1pPr>
      <a:lvl2pPr marL="742950" indent="-28575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6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rtl="0" eaLnBrk="1" latinLnBrk="1" hangingPunct="1">
        <a:spcBef>
          <a:spcPct val="20000"/>
        </a:spcBef>
        <a:buClr>
          <a:schemeClr val="accent1">
            <a:shade val="75000"/>
          </a:schemeClr>
        </a:buClr>
        <a:buFont typeface="Arial"/>
        <a:buChar char="•"/>
        <a:defRPr kumimoji="0" sz="24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rtl="0" eaLnBrk="1" latinLnBrk="1" hangingPunct="1">
        <a:spcBef>
          <a:spcPct val="20000"/>
        </a:spcBef>
        <a:buClr>
          <a:schemeClr val="accent1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rtl="0" eaLnBrk="1" latinLnBrk="1" hangingPunct="1">
        <a:spcBef>
          <a:spcPct val="20000"/>
        </a:spcBef>
        <a:buClr>
          <a:schemeClr val="tx2"/>
        </a:buClr>
        <a:buFont typeface="Arial"/>
        <a:buChar char="•"/>
        <a:defRPr kumimoji="0"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lvl1pPr marL="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rtl="0" eaLnBrk="1" latinLnBrk="1" hangingPunct="1">
        <a:defRPr kumimoji="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gif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2.png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hyperlink" Target="https://machinelearningmastery.com/standard-machine-learning-datasets/" TargetMode="External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755576" y="1052736"/>
            <a:ext cx="7643866" cy="1500198"/>
          </a:xfrm>
        </p:spPr>
        <p:txBody>
          <a:bodyPr/>
          <a:lstStyle/>
          <a:p>
            <a:r>
              <a:rPr lang="en-US" altLang="ko-KR" dirty="0" smtClean="0"/>
              <a:t>Deep Learning</a:t>
            </a:r>
            <a:r>
              <a:rPr lang="ko-KR" altLang="en-US" dirty="0" smtClean="0"/>
              <a:t> </a:t>
            </a:r>
            <a:r>
              <a:rPr lang="en-US" altLang="ko-KR" dirty="0" smtClean="0"/>
              <a:t>Test</a:t>
            </a:r>
            <a:br>
              <a:rPr lang="en-US" altLang="ko-KR" dirty="0" smtClean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938186" y="5589240"/>
            <a:ext cx="7500990" cy="857256"/>
          </a:xfrm>
        </p:spPr>
        <p:txBody>
          <a:bodyPr/>
          <a:lstStyle/>
          <a:p>
            <a:pPr algn="r"/>
            <a:r>
              <a:rPr lang="ko-KR" altLang="en-US" dirty="0" smtClean="0"/>
              <a:t>이세웅 </a:t>
            </a:r>
            <a:endParaRPr lang="ko-KR" altLang="en-US" dirty="0"/>
          </a:p>
        </p:txBody>
      </p:sp>
      <p:sp>
        <p:nvSpPr>
          <p:cNvPr id="4" name="부제목 2"/>
          <p:cNvSpPr txBox="1">
            <a:spLocks/>
          </p:cNvSpPr>
          <p:nvPr/>
        </p:nvSpPr>
        <p:spPr>
          <a:xfrm>
            <a:off x="938186" y="2636912"/>
            <a:ext cx="7500990" cy="857256"/>
          </a:xfrm>
          <a:prstGeom prst="rect">
            <a:avLst/>
          </a:prstGeom>
        </p:spPr>
        <p:txBody>
          <a:bodyPr vert="horz" rtlCol="0" anchor="t">
            <a:normAutofit/>
          </a:bodyPr>
          <a:lstStyle>
            <a:lvl1pPr marL="0" indent="0" algn="ctr" rtl="0" eaLnBrk="1" latinLnBrk="1" hangingPunct="1">
              <a:spcBef>
                <a:spcPct val="20000"/>
              </a:spcBef>
              <a:buFont typeface="Arial"/>
              <a:buNone/>
              <a:defRPr kumimoji="0" sz="2400" kern="1200">
                <a:solidFill>
                  <a:schemeClr val="tx2"/>
                </a:solidFill>
                <a:latin typeface="+mn-lt"/>
                <a:ea typeface="+mn-ea"/>
                <a:cs typeface="+mn-cs"/>
              </a:defRPr>
            </a:lvl1pPr>
            <a:lvl2pPr marL="457200" indent="0" algn="ctr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None/>
              <a:defRPr kumimoji="0" sz="2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914400" indent="0" algn="ctr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kumimoji="0" sz="2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1371600" indent="0" algn="ctr" rtl="0" eaLnBrk="1" latinLnBrk="1" hangingPunct="1">
              <a:spcBef>
                <a:spcPct val="20000"/>
              </a:spcBef>
              <a:buClr>
                <a:schemeClr val="accent1">
                  <a:shade val="75000"/>
                </a:schemeClr>
              </a:buClr>
              <a:buFont typeface="Arial"/>
              <a:buNone/>
              <a:defRPr kumimoji="0" sz="2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828800" indent="0" algn="ctr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kumimoji="0"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286000" indent="0" algn="ctr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kumimoji="0" sz="18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kumimoji="0" sz="16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rtl="0" eaLnBrk="1" latinLnBrk="1" hangingPunct="1">
              <a:spcBef>
                <a:spcPct val="20000"/>
              </a:spcBef>
              <a:buClr>
                <a:schemeClr val="tx2"/>
              </a:buClr>
              <a:buFont typeface="Arial"/>
              <a:buNone/>
              <a:defRPr kumimoji="0" sz="14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dirty="0" smtClean="0"/>
              <a:t>- </a:t>
            </a:r>
            <a:r>
              <a:rPr lang="ko-KR" altLang="en-US" dirty="0" err="1" smtClean="0"/>
              <a:t>레드</a:t>
            </a:r>
            <a:r>
              <a:rPr lang="ko-KR" altLang="en-US" dirty="0" smtClean="0"/>
              <a:t> 와인의 품질 평가 </a:t>
            </a:r>
            <a:endParaRPr lang="ko-KR" altLang="en-US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3568" y="5373216"/>
            <a:ext cx="1052736" cy="10527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1626822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· </a:t>
            </a:r>
            <a:r>
              <a:rPr lang="en-US" altLang="ko-KR" sz="1400" dirty="0" err="1" smtClean="0">
                <a:latin typeface="+mn-ea"/>
              </a:rPr>
              <a:t>preprocessing.normalize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  : X </a:t>
            </a:r>
            <a:r>
              <a:rPr lang="ko-KR" altLang="en-US" sz="1400" dirty="0" smtClean="0">
                <a:latin typeface="+mn-ea"/>
              </a:rPr>
              <a:t>데이터의 </a:t>
            </a:r>
            <a:r>
              <a:rPr lang="ko-KR" altLang="en-US" sz="1400" dirty="0">
                <a:latin typeface="+mn-ea"/>
              </a:rPr>
              <a:t>크기를 모두 같게 </a:t>
            </a:r>
            <a:r>
              <a:rPr lang="ko-KR" altLang="en-US" sz="1400" dirty="0" err="1" smtClean="0">
                <a:latin typeface="+mn-ea"/>
              </a:rPr>
              <a:t>세팅</a:t>
            </a:r>
            <a:r>
              <a:rPr lang="ko-KR" altLang="en-US" sz="1400" dirty="0" smtClean="0">
                <a:latin typeface="+mn-ea"/>
              </a:rPr>
              <a:t> 하며 </a:t>
            </a:r>
            <a:r>
              <a:rPr lang="ko-KR" altLang="en-US" sz="1400" dirty="0">
                <a:latin typeface="+mn-ea"/>
              </a:rPr>
              <a:t>개별데이터에 대해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 </a:t>
            </a:r>
            <a:r>
              <a:rPr lang="ko-KR" altLang="en-US" sz="1400" dirty="0" smtClean="0">
                <a:latin typeface="+mn-ea"/>
              </a:rPr>
              <a:t>서로 </a:t>
            </a:r>
            <a:r>
              <a:rPr lang="ko-KR" altLang="en-US" sz="1400" dirty="0">
                <a:latin typeface="+mn-ea"/>
              </a:rPr>
              <a:t>다른 변환 계수 </a:t>
            </a:r>
            <a:r>
              <a:rPr lang="ko-KR" altLang="en-US" sz="1400" dirty="0" smtClean="0">
                <a:latin typeface="+mn-ea"/>
              </a:rPr>
              <a:t>적용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· </a:t>
            </a:r>
            <a:r>
              <a:rPr lang="ko-KR" altLang="en-US" sz="1400" dirty="0" smtClean="0">
                <a:latin typeface="+mn-ea"/>
              </a:rPr>
              <a:t>모형 추정 학습을 위한 데이터 집합</a:t>
            </a:r>
            <a:r>
              <a:rPr lang="en-US" altLang="ko-KR" sz="1400" dirty="0" smtClean="0">
                <a:latin typeface="+mn-ea"/>
              </a:rPr>
              <a:t>(training data)</a:t>
            </a:r>
            <a:r>
              <a:rPr lang="ko-KR" altLang="en-US" sz="1400" dirty="0" smtClean="0">
                <a:latin typeface="+mn-ea"/>
              </a:rPr>
              <a:t>와 성능검증을 위한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데이터 집합</a:t>
            </a:r>
            <a:r>
              <a:rPr lang="en-US" altLang="ko-KR" sz="1400" dirty="0" smtClean="0">
                <a:latin typeface="+mn-ea"/>
              </a:rPr>
              <a:t>(test data)</a:t>
            </a:r>
            <a:r>
              <a:rPr lang="ko-KR" altLang="en-US" sz="1400" dirty="0" smtClean="0">
                <a:latin typeface="+mn-ea"/>
              </a:rPr>
              <a:t>으로 분류하여 회귀모형을 만들고 검증용 데이터로</a:t>
            </a:r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  </a:t>
            </a:r>
            <a:r>
              <a:rPr lang="ko-KR" altLang="en-US" sz="1400" dirty="0" smtClean="0">
                <a:latin typeface="+mn-ea"/>
              </a:rPr>
              <a:t>성능을  계산하는 </a:t>
            </a:r>
            <a:r>
              <a:rPr lang="en-US" altLang="ko-KR" sz="1400" dirty="0" smtClean="0">
                <a:latin typeface="+mn-ea"/>
              </a:rPr>
              <a:t>(train/test split)</a:t>
            </a:r>
            <a:r>
              <a:rPr lang="ko-KR" altLang="en-US" sz="1400" dirty="0" smtClean="0">
                <a:latin typeface="+mn-ea"/>
              </a:rPr>
              <a:t>검정 방법을 이용한다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· </a:t>
            </a:r>
            <a:r>
              <a:rPr lang="ko-KR" altLang="en-US" sz="1400" dirty="0" smtClean="0">
                <a:latin typeface="+mn-ea"/>
              </a:rPr>
              <a:t>결과 값 출력 하기</a:t>
            </a:r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 : 5</a:t>
            </a:r>
            <a:r>
              <a:rPr lang="ko-KR" altLang="en-US" sz="1400" dirty="0" smtClean="0">
                <a:latin typeface="+mn-ea"/>
              </a:rPr>
              <a:t>행 </a:t>
            </a:r>
            <a:r>
              <a:rPr lang="en-US" altLang="ko-KR" sz="1400" dirty="0" smtClean="0">
                <a:latin typeface="+mn-ea"/>
              </a:rPr>
              <a:t>17</a:t>
            </a:r>
            <a:r>
              <a:rPr lang="ko-KR" altLang="en-US" sz="1400" dirty="0" smtClean="0">
                <a:latin typeface="+mn-ea"/>
              </a:rPr>
              <a:t>열의 데이터 값이 만들어졌으면 </a:t>
            </a:r>
            <a:r>
              <a:rPr lang="en-US" altLang="ko-KR" sz="1400" dirty="0" smtClean="0">
                <a:latin typeface="+mn-ea"/>
              </a:rPr>
              <a:t>quality</a:t>
            </a:r>
            <a:r>
              <a:rPr lang="ko-KR" altLang="en-US" sz="1400" dirty="0" smtClean="0">
                <a:latin typeface="+mn-ea"/>
              </a:rPr>
              <a:t>부분을 </a:t>
            </a:r>
            <a:r>
              <a:rPr lang="en-US" altLang="ko-KR" sz="1400" dirty="0" smtClean="0">
                <a:latin typeface="+mn-ea"/>
              </a:rPr>
              <a:t>0`~ 8</a:t>
            </a:r>
            <a:r>
              <a:rPr lang="ko-KR" altLang="en-US" sz="1400" dirty="0" smtClean="0">
                <a:latin typeface="+mn-ea"/>
              </a:rPr>
              <a:t>로 분류 하였습니다</a:t>
            </a:r>
            <a:r>
              <a:rPr lang="en-US" altLang="ko-KR" sz="1400" dirty="0" smtClean="0">
                <a:latin typeface="+mn-ea"/>
              </a:rPr>
              <a:t>.</a:t>
            </a: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1196752"/>
            <a:ext cx="5668166" cy="1228897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4509120"/>
            <a:ext cx="4648849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728812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모델 구성하기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· Dense </a:t>
            </a:r>
            <a:r>
              <a:rPr lang="ko-KR" altLang="en-US" sz="1400" dirty="0" smtClean="0">
                <a:latin typeface="+mn-ea"/>
              </a:rPr>
              <a:t>통해 </a:t>
            </a:r>
            <a:r>
              <a:rPr lang="en-US" altLang="ko-KR" sz="1400" dirty="0" smtClean="0">
                <a:latin typeface="+mn-ea"/>
              </a:rPr>
              <a:t>30</a:t>
            </a:r>
            <a:r>
              <a:rPr lang="ko-KR" altLang="en-US" sz="1400" dirty="0" smtClean="0">
                <a:latin typeface="+mn-ea"/>
              </a:rPr>
              <a:t>이라는 출력 뉴런</a:t>
            </a:r>
            <a:r>
              <a:rPr lang="en-US" altLang="ko-KR" sz="1400" dirty="0" smtClean="0">
                <a:latin typeface="+mn-ea"/>
              </a:rPr>
              <a:t>, 11</a:t>
            </a:r>
            <a:r>
              <a:rPr lang="ko-KR" altLang="en-US" sz="1400" dirty="0" smtClean="0">
                <a:latin typeface="+mn-ea"/>
              </a:rPr>
              <a:t>개의 입력 뉴런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input_dim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 값을 줍니다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Activation (</a:t>
            </a:r>
            <a:r>
              <a:rPr lang="ko-KR" altLang="en-US" sz="1400" dirty="0" smtClean="0">
                <a:latin typeface="+mn-ea"/>
              </a:rPr>
              <a:t>활성화 함수 사용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en-US" altLang="ko-KR" sz="1400" dirty="0" err="1" smtClean="0">
                <a:latin typeface="+mn-ea"/>
              </a:rPr>
              <a:t>kernel_regularizer</a:t>
            </a:r>
            <a:r>
              <a:rPr lang="ko-KR" altLang="en-US" sz="1400" dirty="0" smtClean="0">
                <a:latin typeface="+mn-ea"/>
              </a:rPr>
              <a:t>를 통해 </a:t>
            </a:r>
            <a:r>
              <a:rPr lang="ko-KR" altLang="en-US" sz="1400" dirty="0" err="1" smtClean="0">
                <a:latin typeface="+mn-ea"/>
              </a:rPr>
              <a:t>오버피팅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overfitting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되는 구간을 줄이기 위해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smtClean="0">
                <a:latin typeface="+mn-ea"/>
              </a:rPr>
              <a:t>무게 정규화 함으로써 신경망을 구성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en-US" altLang="ko-KR" sz="1400" dirty="0" err="1" smtClean="0">
                <a:latin typeface="+mn-ea"/>
              </a:rPr>
              <a:t>BatchNormalization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정규화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를 통해 운동량</a:t>
            </a:r>
            <a:r>
              <a:rPr lang="en-US" altLang="ko-KR" sz="1400" dirty="0" smtClean="0">
                <a:latin typeface="+mn-ea"/>
              </a:rPr>
              <a:t>(momentum)</a:t>
            </a:r>
            <a:r>
              <a:rPr lang="ko-KR" altLang="en-US" sz="1400" dirty="0" smtClean="0">
                <a:latin typeface="+mn-ea"/>
              </a:rPr>
              <a:t>과 입실론</a:t>
            </a:r>
            <a:r>
              <a:rPr lang="en-US" altLang="ko-KR" sz="1400" dirty="0" smtClean="0">
                <a:latin typeface="+mn-ea"/>
              </a:rPr>
              <a:t>(0</a:t>
            </a:r>
            <a:r>
              <a:rPr lang="ko-KR" altLang="en-US" sz="1400" dirty="0" smtClean="0">
                <a:latin typeface="+mn-ea"/>
              </a:rPr>
              <a:t>값으로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smtClean="0">
                <a:latin typeface="+mn-ea"/>
              </a:rPr>
              <a:t>나누는 것을</a:t>
            </a:r>
            <a:r>
              <a:rPr lang="en-US" altLang="ko-KR" sz="1400" dirty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피해기 위해 </a:t>
            </a:r>
            <a:r>
              <a:rPr lang="en-US" altLang="ko-KR" sz="1400" dirty="0" smtClean="0">
                <a:latin typeface="+mn-ea"/>
              </a:rPr>
              <a:t>0.001</a:t>
            </a:r>
            <a:r>
              <a:rPr lang="ko-KR" altLang="en-US" sz="1400" dirty="0" smtClean="0">
                <a:latin typeface="+mn-ea"/>
              </a:rPr>
              <a:t> 값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을 설정해줍니다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ko-KR" altLang="en-US" sz="1400" dirty="0" smtClean="0">
                <a:latin typeface="+mn-ea"/>
              </a:rPr>
              <a:t>뒤에 설명 계속</a:t>
            </a:r>
            <a:r>
              <a:rPr lang="en-US" altLang="ko-KR" sz="1400" dirty="0" smtClean="0">
                <a:latin typeface="+mn-ea"/>
              </a:rPr>
              <a:t>...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7" y="1124744"/>
            <a:ext cx="7382906" cy="325800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08104" y="1900277"/>
            <a:ext cx="2428375" cy="24824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948392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모델 구성하기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>
                <a:latin typeface="+mn-ea"/>
              </a:rPr>
              <a:t>· </a:t>
            </a:r>
            <a:r>
              <a:rPr lang="en-US" altLang="ko-KR" sz="1400" dirty="0" err="1" smtClean="0">
                <a:latin typeface="+mn-ea"/>
              </a:rPr>
              <a:t>bias_initializer</a:t>
            </a:r>
            <a:r>
              <a:rPr lang="en-US" altLang="ko-KR" sz="1400" dirty="0" smtClean="0">
                <a:latin typeface="+mn-ea"/>
              </a:rPr>
              <a:t>=zeros</a:t>
            </a:r>
            <a:r>
              <a:rPr lang="en-US" altLang="ko-KR" sz="1400" dirty="0">
                <a:latin typeface="+mn-ea"/>
              </a:rPr>
              <a:t>(</a:t>
            </a:r>
            <a:r>
              <a:rPr lang="ko-KR" altLang="en-US" sz="1400" dirty="0">
                <a:latin typeface="+mn-ea"/>
              </a:rPr>
              <a:t>바이어스 벡터의 초기화 프로그램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를 통해 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가중치를 </a:t>
            </a:r>
            <a:r>
              <a:rPr lang="en-US" altLang="ko-KR" sz="1400" dirty="0">
                <a:latin typeface="+mn-ea"/>
              </a:rPr>
              <a:t>0</a:t>
            </a:r>
            <a:r>
              <a:rPr lang="ko-KR" altLang="en-US" sz="1400" dirty="0">
                <a:latin typeface="+mn-ea"/>
              </a:rPr>
              <a:t>에 가깝게 감소 시켜 모델의 복잡도를 </a:t>
            </a:r>
            <a:r>
              <a:rPr lang="ko-KR" altLang="en-US" sz="1400" dirty="0" smtClean="0">
                <a:latin typeface="+mn-ea"/>
              </a:rPr>
              <a:t>제어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sigmoid </a:t>
            </a:r>
            <a:r>
              <a:rPr lang="ko-KR" altLang="en-US" sz="1400" dirty="0" smtClean="0">
                <a:latin typeface="+mn-ea"/>
              </a:rPr>
              <a:t>대신에 값의 범위가 </a:t>
            </a:r>
            <a:r>
              <a:rPr lang="en-US" altLang="ko-KR" sz="1400" dirty="0" smtClean="0">
                <a:latin typeface="+mn-ea"/>
              </a:rPr>
              <a:t>-1 ~</a:t>
            </a:r>
            <a:r>
              <a:rPr lang="ko-KR" altLang="en-US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1</a:t>
            </a:r>
            <a:r>
              <a:rPr lang="ko-KR" altLang="en-US" sz="1400" dirty="0" smtClean="0">
                <a:latin typeface="+mn-ea"/>
              </a:rPr>
              <a:t>인 </a:t>
            </a:r>
            <a:r>
              <a:rPr lang="en-US" altLang="ko-KR" sz="1400" dirty="0" err="1" smtClean="0">
                <a:latin typeface="+mn-ea"/>
              </a:rPr>
              <a:t>tanh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함수를 사용합니다</a:t>
            </a:r>
            <a:r>
              <a:rPr lang="en-US" altLang="ko-KR" sz="1400" dirty="0" smtClean="0">
                <a:latin typeface="+mn-ea"/>
              </a:rPr>
              <a:t>.(feature </a:t>
            </a:r>
            <a:r>
              <a:rPr lang="ko-KR" altLang="en-US" sz="1400" dirty="0" smtClean="0">
                <a:latin typeface="+mn-ea"/>
              </a:rPr>
              <a:t>값 감소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ko-KR" altLang="en-US" sz="1400" dirty="0" err="1" smtClean="0">
                <a:latin typeface="+mn-ea"/>
              </a:rPr>
              <a:t>오버피팅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overfitting</a:t>
            </a:r>
            <a:r>
              <a:rPr lang="en-US" altLang="ko-KR" sz="1400" dirty="0" smtClean="0">
                <a:latin typeface="+mn-ea"/>
              </a:rPr>
              <a:t> : </a:t>
            </a:r>
            <a:r>
              <a:rPr lang="ko-KR" altLang="en-US" sz="1400" dirty="0" smtClean="0">
                <a:latin typeface="+mn-ea"/>
              </a:rPr>
              <a:t>어느 정도 오차를 허용하지 않아 선이 구부러져 분류가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smtClean="0">
                <a:latin typeface="+mn-ea"/>
              </a:rPr>
              <a:t>잘되는 것처럼 보이는 현상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을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막기 위해 </a:t>
            </a:r>
            <a:r>
              <a:rPr lang="en-US" altLang="ko-KR" sz="1400" dirty="0" smtClean="0">
                <a:latin typeface="+mn-ea"/>
              </a:rPr>
              <a:t>dropout</a:t>
            </a:r>
            <a:r>
              <a:rPr lang="ko-KR" altLang="en-US" sz="1400" dirty="0" smtClean="0">
                <a:latin typeface="+mn-ea"/>
              </a:rPr>
              <a:t>를 추가적으로 써줍니다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en-US" altLang="ko-KR" sz="1400" dirty="0" err="1" smtClean="0">
                <a:latin typeface="+mn-ea"/>
              </a:rPr>
              <a:t>relu</a:t>
            </a:r>
            <a:r>
              <a:rPr lang="en-US" altLang="ko-KR" sz="1400" dirty="0" smtClean="0">
                <a:latin typeface="+mn-ea"/>
              </a:rPr>
              <a:t>(sigmoid</a:t>
            </a:r>
            <a:r>
              <a:rPr lang="ko-KR" altLang="en-US" sz="1400" dirty="0" smtClean="0">
                <a:latin typeface="+mn-ea"/>
              </a:rPr>
              <a:t>의 한계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범위가 </a:t>
            </a:r>
            <a:r>
              <a:rPr lang="en-US" altLang="ko-KR" sz="1400" dirty="0" smtClean="0">
                <a:latin typeface="+mn-ea"/>
              </a:rPr>
              <a:t>0 ~ 1)</a:t>
            </a:r>
            <a:r>
              <a:rPr lang="ko-KR" altLang="en-US" sz="1400" dirty="0" smtClean="0">
                <a:latin typeface="+mn-ea"/>
              </a:rPr>
              <a:t>를 값이 음수면 </a:t>
            </a:r>
            <a:r>
              <a:rPr lang="en-US" altLang="ko-KR" sz="1400" dirty="0" smtClean="0">
                <a:latin typeface="+mn-ea"/>
              </a:rPr>
              <a:t>“0” </a:t>
            </a:r>
            <a:r>
              <a:rPr lang="ko-KR" altLang="en-US" sz="1400" dirty="0" smtClean="0">
                <a:latin typeface="+mn-ea"/>
              </a:rPr>
              <a:t>양수면 그 값을 선택</a:t>
            </a:r>
            <a:r>
              <a:rPr lang="en-US" altLang="ko-KR" sz="1400" dirty="0" smtClean="0">
                <a:latin typeface="+mn-ea"/>
              </a:rPr>
              <a:t>) </a:t>
            </a:r>
            <a:r>
              <a:rPr lang="ko-KR" altLang="en-US" sz="1400" dirty="0" smtClean="0">
                <a:latin typeface="+mn-ea"/>
              </a:rPr>
              <a:t>사용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· </a:t>
            </a:r>
            <a:r>
              <a:rPr lang="ko-KR" altLang="en-US" sz="1400" dirty="0" smtClean="0">
                <a:latin typeface="+mn-ea"/>
              </a:rPr>
              <a:t>다중 분류 모델에 쓰면 더 좋은</a:t>
            </a:r>
            <a:r>
              <a:rPr lang="en-US" altLang="ko-KR" sz="1400" dirty="0" smtClean="0">
                <a:latin typeface="+mn-ea"/>
              </a:rPr>
              <a:t>“</a:t>
            </a:r>
            <a:r>
              <a:rPr lang="en-US" altLang="ko-KR" sz="1400" dirty="0" err="1" smtClean="0">
                <a:latin typeface="+mn-ea"/>
              </a:rPr>
              <a:t>softmax</a:t>
            </a:r>
            <a:r>
              <a:rPr lang="en-US" altLang="ko-KR" sz="1400" dirty="0" smtClean="0">
                <a:latin typeface="+mn-ea"/>
              </a:rPr>
              <a:t>”</a:t>
            </a:r>
            <a:r>
              <a:rPr lang="ko-KR" altLang="en-US" sz="1400" dirty="0" smtClean="0">
                <a:latin typeface="+mn-ea"/>
              </a:rPr>
              <a:t>함수를 사용해줍니다</a:t>
            </a:r>
            <a:r>
              <a:rPr lang="en-US" altLang="ko-KR" sz="1400" dirty="0" smtClean="0">
                <a:latin typeface="+mn-ea"/>
              </a:rPr>
              <a:t>.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0547" y="1124744"/>
            <a:ext cx="7407856" cy="3258005"/>
          </a:xfrm>
          <a:prstGeom prst="rect">
            <a:avLst/>
          </a:prstGeom>
        </p:spPr>
      </p:pic>
      <p:pic>
        <p:nvPicPr>
          <p:cNvPr id="4" name="그림 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101006" y="1916832"/>
            <a:ext cx="3187397" cy="21965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511445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모델 컴파일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· </a:t>
            </a:r>
            <a:r>
              <a:rPr lang="en-US" altLang="ko-KR" sz="1400" dirty="0" err="1" smtClean="0">
                <a:latin typeface="+mn-ea"/>
              </a:rPr>
              <a:t>adam</a:t>
            </a:r>
            <a:r>
              <a:rPr lang="ko-KR" altLang="en-US" sz="1400" dirty="0" smtClean="0">
                <a:latin typeface="+mn-ea"/>
              </a:rPr>
              <a:t>을 사용해 최적화된 값을 찾습니다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</a:t>
            </a:r>
            <a:r>
              <a:rPr lang="ko-KR" altLang="en-US" sz="1400" dirty="0" smtClean="0">
                <a:latin typeface="+mn-ea"/>
              </a:rPr>
              <a:t>여기서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lr</a:t>
            </a:r>
            <a:r>
              <a:rPr lang="ko-KR" altLang="en-US" sz="1400" dirty="0" smtClean="0">
                <a:latin typeface="+mn-ea"/>
              </a:rPr>
              <a:t>은 학습 속도 값</a:t>
            </a:r>
            <a:r>
              <a:rPr lang="en-US" altLang="ko-KR" sz="1400" dirty="0" smtClean="0">
                <a:latin typeface="+mn-ea"/>
              </a:rPr>
              <a:t>, decay</a:t>
            </a:r>
            <a:r>
              <a:rPr lang="ko-KR" altLang="en-US" sz="1400" dirty="0" smtClean="0">
                <a:latin typeface="+mn-ea"/>
              </a:rPr>
              <a:t>는 각 업데이트에 대한 학습 속도 감소 값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 smtClean="0">
                <a:latin typeface="+mn-ea"/>
              </a:rPr>
              <a:t>· optimizer(</a:t>
            </a:r>
            <a:r>
              <a:rPr lang="ko-KR" altLang="en-US" sz="1400" dirty="0" smtClean="0">
                <a:latin typeface="+mn-ea"/>
              </a:rPr>
              <a:t>하강기법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에 </a:t>
            </a:r>
            <a:r>
              <a:rPr lang="en-US" altLang="ko-KR" sz="1400" dirty="0" err="1" smtClean="0">
                <a:latin typeface="+mn-ea"/>
              </a:rPr>
              <a:t>adam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손실함수에는 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en-US" altLang="ko-KR" sz="1400" dirty="0" err="1" smtClean="0"/>
              <a:t>categorical_crossentropy</a:t>
            </a:r>
            <a:r>
              <a:rPr lang="ko-KR" altLang="en-US" sz="1400" dirty="0" smtClean="0"/>
              <a:t>사</a:t>
            </a:r>
            <a:r>
              <a:rPr lang="ko-KR" altLang="en-US" sz="1400" dirty="0"/>
              <a:t>용</a:t>
            </a:r>
            <a:endParaRPr lang="en-US" altLang="ko-KR" sz="1400" dirty="0" smtClean="0"/>
          </a:p>
          <a:p>
            <a:pPr algn="l"/>
            <a:r>
              <a:rPr lang="ko-KR" altLang="en-US" sz="1400" dirty="0" smtClean="0"/>
              <a:t>     정답에 </a:t>
            </a:r>
            <a:r>
              <a:rPr lang="ko-KR" altLang="en-US" sz="1400" dirty="0"/>
              <a:t>해당하는 인덱스의 원소만 </a:t>
            </a:r>
            <a:r>
              <a:rPr lang="en-US" altLang="ko-KR" sz="1400" dirty="0"/>
              <a:t>1</a:t>
            </a:r>
            <a:r>
              <a:rPr lang="ko-KR" altLang="en-US" sz="1400" dirty="0"/>
              <a:t>이고 나머지는 </a:t>
            </a:r>
            <a:r>
              <a:rPr lang="en-US" altLang="ko-KR" sz="1400" dirty="0"/>
              <a:t>0</a:t>
            </a:r>
            <a:r>
              <a:rPr lang="ko-KR" altLang="en-US" sz="1400" dirty="0"/>
              <a:t>인 원</a:t>
            </a:r>
            <a:r>
              <a:rPr lang="en-US" altLang="ko-KR" sz="1400" dirty="0"/>
              <a:t>-</a:t>
            </a:r>
            <a:r>
              <a:rPr lang="ko-KR" altLang="en-US" sz="1400" dirty="0" err="1"/>
              <a:t>핫</a:t>
            </a:r>
            <a:r>
              <a:rPr lang="ko-KR" altLang="en-US" sz="1400" dirty="0"/>
              <a:t> </a:t>
            </a:r>
            <a:r>
              <a:rPr lang="ko-KR" altLang="en-US" sz="1400" dirty="0" err="1"/>
              <a:t>인코딩을</a:t>
            </a:r>
            <a:r>
              <a:rPr lang="ko-KR" altLang="en-US" sz="1400" dirty="0"/>
              <a:t>  </a:t>
            </a:r>
            <a:r>
              <a:rPr lang="ko-KR" altLang="en-US" sz="1400" dirty="0" smtClean="0"/>
              <a:t>한다</a:t>
            </a:r>
            <a:r>
              <a:rPr lang="en-US" altLang="ko-KR" sz="1400" dirty="0" smtClean="0"/>
              <a:t>.</a:t>
            </a:r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·   </a:t>
            </a:r>
            <a:r>
              <a:rPr lang="en-US" altLang="ko-KR" sz="1400" dirty="0" err="1" smtClean="0"/>
              <a:t>categorical_accuracy</a:t>
            </a:r>
            <a:r>
              <a:rPr lang="ko-KR" altLang="en-US" sz="1400" dirty="0" smtClean="0"/>
              <a:t>를 사용함으로써 </a:t>
            </a:r>
            <a:r>
              <a:rPr lang="ko-KR" altLang="en-US" sz="1400" dirty="0"/>
              <a:t>다중 클래스 분류 문제에 대한 </a:t>
            </a:r>
            <a:endParaRPr lang="en-US" altLang="ko-KR" sz="1400" dirty="0" smtClean="0"/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   </a:t>
            </a:r>
            <a:r>
              <a:rPr lang="ko-KR" altLang="en-US" sz="1400" dirty="0" smtClean="0"/>
              <a:t>모든 </a:t>
            </a:r>
            <a:r>
              <a:rPr lang="ko-KR" altLang="en-US" sz="1400" dirty="0"/>
              <a:t>예측에서 평균 정확도 비율을 </a:t>
            </a:r>
            <a:r>
              <a:rPr lang="ko-KR" altLang="en-US" sz="1400" dirty="0" smtClean="0"/>
              <a:t>계산</a:t>
            </a:r>
            <a:endParaRPr lang="en-US" altLang="ko-KR" sz="1400" dirty="0" smtClean="0"/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·  fit</a:t>
            </a:r>
            <a:r>
              <a:rPr lang="ko-KR" altLang="en-US" sz="1400" dirty="0" smtClean="0"/>
              <a:t>는 </a:t>
            </a:r>
            <a:r>
              <a:rPr lang="en-US" altLang="ko-KR" sz="1400" dirty="0" smtClean="0"/>
              <a:t>X, Y</a:t>
            </a:r>
            <a:r>
              <a:rPr lang="ko-KR" altLang="en-US" sz="1400" dirty="0" smtClean="0"/>
              <a:t>의 학습 값을 주고  데이터를 </a:t>
            </a:r>
            <a:r>
              <a:rPr lang="en-US" altLang="ko-KR" sz="1400" dirty="0" smtClean="0"/>
              <a:t>64</a:t>
            </a:r>
            <a:r>
              <a:rPr lang="ko-KR" altLang="en-US" sz="1400" dirty="0" smtClean="0"/>
              <a:t>개씩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batch_size</a:t>
            </a:r>
            <a:r>
              <a:rPr lang="en-US" altLang="ko-KR" sz="1400" dirty="0" smtClean="0"/>
              <a:t>) 200</a:t>
            </a:r>
            <a:r>
              <a:rPr lang="ko-KR" altLang="en-US" sz="1400" dirty="0" smtClean="0"/>
              <a:t>번 실행 </a:t>
            </a:r>
            <a:r>
              <a:rPr lang="en-US" altLang="ko-KR" sz="1400" dirty="0" smtClean="0"/>
              <a:t>(</a:t>
            </a:r>
            <a:r>
              <a:rPr lang="en-US" altLang="ko-KR" sz="1400" dirty="0" err="1" smtClean="0"/>
              <a:t>epcohs</a:t>
            </a:r>
            <a:r>
              <a:rPr lang="en-US" altLang="ko-KR" sz="1400" dirty="0" smtClean="0"/>
              <a:t>)</a:t>
            </a:r>
            <a:r>
              <a:rPr lang="ko-KR" altLang="en-US" sz="1400" dirty="0" smtClean="0"/>
              <a:t>하며</a:t>
            </a:r>
            <a:r>
              <a:rPr lang="en-US" altLang="ko-KR" sz="1400" dirty="0" smtClean="0"/>
              <a:t>,</a:t>
            </a:r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    </a:t>
            </a:r>
            <a:r>
              <a:rPr lang="ko-KR" altLang="en-US" sz="1400" dirty="0" smtClean="0"/>
              <a:t>모델성능을 평가하기 위해 </a:t>
            </a:r>
            <a:r>
              <a:rPr lang="en-US" altLang="ko-KR" sz="1400" dirty="0" err="1" smtClean="0"/>
              <a:t>validation_data</a:t>
            </a:r>
            <a:r>
              <a:rPr lang="ko-KR" altLang="en-US" sz="1400" dirty="0" smtClean="0"/>
              <a:t>에 </a:t>
            </a:r>
            <a:r>
              <a:rPr lang="en-US" altLang="ko-KR" sz="1400" dirty="0" smtClean="0"/>
              <a:t>X,Y </a:t>
            </a:r>
            <a:r>
              <a:rPr lang="ko-KR" altLang="en-US" sz="1400" dirty="0" smtClean="0"/>
              <a:t>데이터에 테스트 값을 주고</a:t>
            </a:r>
            <a:endParaRPr lang="en-US" altLang="ko-KR" sz="1400" dirty="0" smtClean="0"/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    evaluate</a:t>
            </a:r>
            <a:r>
              <a:rPr lang="ko-KR" altLang="en-US" sz="1400" dirty="0" smtClean="0"/>
              <a:t>를 통해 모델 평가를 합니다</a:t>
            </a:r>
            <a:r>
              <a:rPr lang="en-US" altLang="ko-KR" sz="1400" dirty="0" smtClean="0"/>
              <a:t>.</a:t>
            </a:r>
            <a:r>
              <a:rPr lang="ko-KR" altLang="en-US" sz="1400" dirty="0"/>
              <a:t/>
            </a:r>
            <a:br>
              <a:rPr lang="ko-KR" altLang="en-US" sz="1400" dirty="0"/>
            </a:br>
            <a:endParaRPr lang="en-US" altLang="ko-KR" sz="1400" dirty="0" smtClean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9592" y="1196752"/>
            <a:ext cx="7592485" cy="15527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70223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모델 컴파일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· </a:t>
            </a:r>
            <a:r>
              <a:rPr lang="ko-KR" altLang="en-US" sz="1400" dirty="0" smtClean="0">
                <a:latin typeface="+mn-ea"/>
              </a:rPr>
              <a:t>결과값을 통해 손실과 예측 정확도를 확인 할 수 있습니다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smtClean="0">
                <a:latin typeface="+mn-ea"/>
              </a:rPr>
              <a:t>감사합니다 </a:t>
            </a:r>
            <a:r>
              <a:rPr lang="en-US" altLang="ko-KR" sz="1400" dirty="0" smtClean="0">
                <a:latin typeface="+mn-ea"/>
              </a:rPr>
              <a:t>-      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340768"/>
            <a:ext cx="7920880" cy="27363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587439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504056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err="1" smtClean="0"/>
              <a:t>딥러닝</a:t>
            </a:r>
            <a:r>
              <a:rPr lang="ko-KR" altLang="en-US" sz="1800" dirty="0" smtClean="0"/>
              <a:t> 데이터 정제하기</a:t>
            </a: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 매뉴얼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- </a:t>
            </a:r>
            <a:r>
              <a:rPr lang="ko-KR" altLang="en-US" sz="1400" dirty="0" err="1">
                <a:latin typeface="+mn-ea"/>
              </a:rPr>
              <a:t>딥</a:t>
            </a:r>
            <a:r>
              <a:rPr lang="ko-KR" altLang="en-US" sz="1400" dirty="0" err="1" smtClean="0">
                <a:latin typeface="+mn-ea"/>
              </a:rPr>
              <a:t>러닝을</a:t>
            </a:r>
            <a:r>
              <a:rPr lang="ko-KR" altLang="en-US" sz="1400" dirty="0" smtClean="0">
                <a:latin typeface="+mn-ea"/>
              </a:rPr>
              <a:t> 하기 위해 </a:t>
            </a:r>
            <a:r>
              <a:rPr lang="ko-KR" altLang="en-US" sz="1400" dirty="0" err="1" smtClean="0">
                <a:latin typeface="+mn-ea"/>
              </a:rPr>
              <a:t>포털사이트를</a:t>
            </a:r>
            <a:r>
              <a:rPr lang="ko-KR" altLang="en-US" sz="1400" dirty="0" smtClean="0">
                <a:latin typeface="+mn-ea"/>
              </a:rPr>
              <a:t> 통해 정제 할 수 있는 데이터들을 검색합니다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err="1" smtClean="0">
                <a:latin typeface="+mn-ea"/>
              </a:rPr>
              <a:t>크롤링을</a:t>
            </a:r>
            <a:r>
              <a:rPr lang="ko-KR" altLang="en-US" sz="1400" dirty="0" smtClean="0">
                <a:latin typeface="+mn-ea"/>
              </a:rPr>
              <a:t> 통해 데이터 값들을 불러와서 리스트로 만드는 방법도 있습니다</a:t>
            </a:r>
            <a:r>
              <a:rPr lang="en-US" altLang="ko-KR" sz="1400" dirty="0" smtClean="0">
                <a:latin typeface="+mn-ea"/>
              </a:rPr>
              <a:t>.      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1600" y="1196752"/>
            <a:ext cx="7362825" cy="41044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1527277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504056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err="1" smtClean="0"/>
              <a:t>딥러닝</a:t>
            </a:r>
            <a:r>
              <a:rPr lang="ko-KR" altLang="en-US" sz="1800" dirty="0" smtClean="0"/>
              <a:t> 데이터 정제하기</a:t>
            </a: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 매뉴얼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예측을 할 수 있는 요소들이 </a:t>
            </a:r>
            <a:r>
              <a:rPr lang="en-US" altLang="ko-KR" sz="1400" dirty="0" smtClean="0">
                <a:latin typeface="+mn-ea"/>
              </a:rPr>
              <a:t>5</a:t>
            </a:r>
            <a:r>
              <a:rPr lang="ko-KR" altLang="en-US" sz="1400" dirty="0" smtClean="0">
                <a:latin typeface="+mn-ea"/>
              </a:rPr>
              <a:t>개 이상 있는 데이터를 쓰는 것 이  좋고</a:t>
            </a:r>
            <a:r>
              <a:rPr lang="en-US" altLang="ko-KR" sz="1400" dirty="0" smtClean="0">
                <a:latin typeface="+mn-ea"/>
              </a:rPr>
              <a:t>,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  <a:r>
              <a:rPr lang="ko-KR" altLang="en-US" sz="1400" dirty="0" smtClean="0">
                <a:latin typeface="+mn-ea"/>
              </a:rPr>
              <a:t>데이터의 종류가 어떤 클래스인지 확인 후 정제 하는 것이 좋습니다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4572" y="1340768"/>
            <a:ext cx="5495925" cy="34385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53936392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504056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err="1" smtClean="0"/>
              <a:t>딥러닝</a:t>
            </a:r>
            <a:r>
              <a:rPr lang="ko-KR" altLang="en-US" sz="1800" dirty="0" smtClean="0"/>
              <a:t> 데이터 정제하기</a:t>
            </a: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 매뉴얼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 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진 클래스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다중 클래스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선형회귀 등의 분석을 할 수 있도록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  </a:t>
            </a:r>
            <a:r>
              <a:rPr lang="ko-KR" altLang="en-US" sz="1400" dirty="0" smtClean="0">
                <a:latin typeface="+mn-ea"/>
              </a:rPr>
              <a:t>데이터가 있으므로 선택해서 하면 된다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 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31640" y="1196752"/>
            <a:ext cx="5467350" cy="129614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54470" y="2780928"/>
            <a:ext cx="5476875" cy="12241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3076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9265" y="4221089"/>
            <a:ext cx="5419725" cy="10801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063187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504056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err="1" smtClean="0"/>
              <a:t>딥러닝</a:t>
            </a:r>
            <a:r>
              <a:rPr lang="ko-KR" altLang="en-US" sz="1800" dirty="0" smtClean="0"/>
              <a:t> 데이터 정제하기</a:t>
            </a: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사용자 매뉴얼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ko-KR" altLang="en-US" sz="1400" dirty="0" smtClean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  </a:t>
            </a:r>
            <a:r>
              <a:rPr lang="ko-KR" altLang="en-US" sz="1400" dirty="0" smtClean="0">
                <a:latin typeface="+mn-ea"/>
              </a:rPr>
              <a:t>신경망 분석을 할 때에 데이터 값의 범위에 따라 </a:t>
            </a:r>
            <a:r>
              <a:rPr lang="en-US" altLang="ko-KR" sz="1400" dirty="0" smtClean="0">
                <a:latin typeface="+mn-ea"/>
              </a:rPr>
              <a:t>activation</a:t>
            </a:r>
            <a:r>
              <a:rPr lang="ko-KR" altLang="en-US" sz="1400" dirty="0" smtClean="0">
                <a:latin typeface="+mn-ea"/>
              </a:rPr>
              <a:t>함수에 쓰이는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    </a:t>
            </a:r>
            <a:r>
              <a:rPr lang="ko-KR" altLang="en-US" sz="1400" dirty="0" smtClean="0">
                <a:latin typeface="+mn-ea"/>
              </a:rPr>
              <a:t>용도가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다 다르기 때문에 적합한 것을 골라서 해야 합니다</a:t>
            </a:r>
            <a:r>
              <a:rPr lang="en-US" altLang="ko-KR" sz="1400" dirty="0" smtClean="0">
                <a:latin typeface="+mn-ea"/>
              </a:rPr>
              <a:t>.     </a:t>
            </a:r>
            <a:endParaRPr lang="en-US" altLang="ko-KR" sz="1400" dirty="0" smtClean="0">
              <a:latin typeface="+mn-ea"/>
            </a:endParaRP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94891" y="1268760"/>
            <a:ext cx="6486525" cy="388843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1850691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611560" y="1052736"/>
            <a:ext cx="7992888" cy="5184576"/>
          </a:xfrm>
        </p:spPr>
        <p:txBody>
          <a:bodyPr numCol="1">
            <a:noAutofit/>
          </a:bodyPr>
          <a:lstStyle/>
          <a:p>
            <a:pPr algn="l"/>
            <a:r>
              <a:rPr lang="ko-KR" altLang="en-US" sz="1400" dirty="0" smtClean="0"/>
              <a:t>  </a:t>
            </a:r>
            <a:r>
              <a:rPr lang="en-US" altLang="ko-KR" sz="1400" dirty="0" smtClean="0"/>
              <a:t>- </a:t>
            </a:r>
            <a:r>
              <a:rPr lang="ko-KR" altLang="en-US" sz="1400" dirty="0" smtClean="0"/>
              <a:t>데이터 불러오기</a:t>
            </a:r>
            <a:endParaRPr lang="en-US" altLang="ko-KR" sz="1400" dirty="0" smtClean="0"/>
          </a:p>
          <a:p>
            <a:pPr algn="l"/>
            <a:endParaRPr lang="en-US" altLang="ko-KR" sz="1400" dirty="0" smtClean="0"/>
          </a:p>
          <a:p>
            <a:pPr algn="l"/>
            <a:r>
              <a:rPr lang="en-US" altLang="ko-KR" sz="1400" dirty="0"/>
              <a:t> </a:t>
            </a:r>
            <a:r>
              <a:rPr lang="en-US" altLang="ko-KR" sz="1400" dirty="0" smtClean="0"/>
              <a:t> (</a:t>
            </a:r>
            <a:r>
              <a:rPr lang="ko-KR" altLang="en-US" sz="1400" dirty="0" smtClean="0"/>
              <a:t>출처</a:t>
            </a:r>
            <a:r>
              <a:rPr lang="en-US" altLang="ko-KR" sz="1400" dirty="0" smtClean="0"/>
              <a:t>)     </a:t>
            </a:r>
            <a:r>
              <a:rPr lang="en-US" altLang="ko-KR" sz="1400" dirty="0" smtClean="0">
                <a:hlinkClick r:id="rId2"/>
              </a:rPr>
              <a:t>https</a:t>
            </a:r>
            <a:r>
              <a:rPr lang="en-US" altLang="ko-KR" sz="1400" dirty="0">
                <a:hlinkClick r:id="rId2"/>
              </a:rPr>
              <a:t>://machinelearningmastery.com/standard-machine-learning-datasets</a:t>
            </a:r>
            <a:r>
              <a:rPr lang="en-US" altLang="ko-KR" sz="1400" dirty="0" smtClean="0">
                <a:hlinkClick r:id="rId2"/>
              </a:rPr>
              <a:t>/</a:t>
            </a:r>
            <a:r>
              <a:rPr lang="en-US" altLang="ko-KR" sz="1400" dirty="0" smtClean="0"/>
              <a:t>)</a:t>
            </a:r>
          </a:p>
          <a:p>
            <a:pPr algn="l"/>
            <a:r>
              <a:rPr lang="ko-KR" altLang="en-US" sz="1400" dirty="0" smtClean="0"/>
              <a:t>      </a:t>
            </a:r>
            <a:endParaRPr lang="en-US" altLang="ko-KR" sz="1400" dirty="0" smtClean="0"/>
          </a:p>
          <a:p>
            <a:pPr algn="l"/>
            <a:r>
              <a:rPr lang="en-US" altLang="ko-KR" sz="1400" dirty="0" smtClean="0"/>
              <a:t>  - </a:t>
            </a:r>
            <a:r>
              <a:rPr lang="ko-KR" altLang="en-US" sz="1400" dirty="0" err="1" smtClean="0"/>
              <a:t>레드와인의</a:t>
            </a:r>
            <a:r>
              <a:rPr lang="ko-KR" altLang="en-US" sz="1400" dirty="0" smtClean="0"/>
              <a:t> 품질 </a:t>
            </a:r>
            <a:r>
              <a:rPr lang="ko-KR" altLang="en-US" sz="1400" dirty="0"/>
              <a:t>측</a:t>
            </a:r>
            <a:r>
              <a:rPr lang="ko-KR" altLang="en-US" sz="1400" dirty="0" smtClean="0"/>
              <a:t>정을 위한 데이터 내용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살펴보기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  : Dataset</a:t>
            </a:r>
            <a:r>
              <a:rPr lang="ko-KR" altLang="en-US" sz="1400" dirty="0"/>
              <a:t>에는 각 와인의 화학적 측정치를 기준으로 </a:t>
            </a:r>
            <a:r>
              <a:rPr lang="ko-KR" altLang="en-US" sz="1400" dirty="0" smtClean="0"/>
              <a:t>한 </a:t>
            </a:r>
            <a:r>
              <a:rPr lang="en-US" altLang="ko-KR" sz="1400" dirty="0"/>
              <a:t> </a:t>
            </a:r>
            <a:r>
              <a:rPr lang="ko-KR" altLang="en-US" sz="1400" dirty="0" smtClean="0"/>
              <a:t>화이트 와인과 </a:t>
            </a:r>
            <a:r>
              <a:rPr lang="ko-KR" altLang="en-US" sz="1400" dirty="0" err="1" smtClean="0"/>
              <a:t>레드</a:t>
            </a:r>
            <a:r>
              <a:rPr lang="ko-KR" altLang="en-US" sz="1400" dirty="0" smtClean="0"/>
              <a:t> 와인의 </a:t>
            </a:r>
            <a:r>
              <a:rPr lang="ko-KR" altLang="en-US" sz="1400" dirty="0"/>
              <a:t>품질을 </a:t>
            </a:r>
            <a:r>
              <a:rPr lang="ko-KR" altLang="en-US" sz="1400" dirty="0" smtClean="0"/>
              <a:t> 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예측하는 변수 값들이 들어있습니다</a:t>
            </a:r>
            <a:r>
              <a:rPr lang="en-US" altLang="ko-KR" sz="1400" dirty="0" smtClean="0"/>
              <a:t>.</a:t>
            </a:r>
          </a:p>
          <a:p>
            <a:pPr algn="l"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    </a:t>
            </a:r>
            <a:r>
              <a:rPr lang="ko-KR" altLang="en-US" sz="1400" dirty="0" smtClean="0"/>
              <a:t>이중에 </a:t>
            </a:r>
            <a:r>
              <a:rPr lang="ko-KR" altLang="en-US" sz="1400" dirty="0" err="1" smtClean="0"/>
              <a:t>레드</a:t>
            </a:r>
            <a:r>
              <a:rPr lang="ko-KR" altLang="en-US" sz="1400" dirty="0" smtClean="0"/>
              <a:t> 와인을 가지고 데이터를 정제 해보도록 하겠습니다</a:t>
            </a:r>
            <a:r>
              <a:rPr lang="en-US" altLang="ko-KR" sz="1400" dirty="0" smtClean="0"/>
              <a:t>.</a:t>
            </a:r>
          </a:p>
          <a:p>
            <a:pPr algn="l" fontAlgn="base"/>
            <a:endParaRPr lang="en-US" altLang="ko-KR" sz="1400" dirty="0"/>
          </a:p>
          <a:p>
            <a:pPr algn="l" fontAlgn="base"/>
            <a:r>
              <a:rPr lang="ko-KR" altLang="en-US" sz="1400" dirty="0" smtClean="0"/>
              <a:t>      이것은 </a:t>
            </a:r>
            <a:r>
              <a:rPr lang="ko-KR" altLang="en-US" sz="1400" dirty="0"/>
              <a:t>다중 </a:t>
            </a:r>
            <a:r>
              <a:rPr lang="en-US" altLang="ko-KR" sz="1400" dirty="0"/>
              <a:t>- </a:t>
            </a:r>
            <a:r>
              <a:rPr lang="ko-KR" altLang="en-US" sz="1400" dirty="0"/>
              <a:t>클래스 분류 문제이지만</a:t>
            </a:r>
            <a:r>
              <a:rPr lang="en-US" altLang="ko-KR" sz="1400" dirty="0"/>
              <a:t>, </a:t>
            </a:r>
            <a:r>
              <a:rPr lang="ko-KR" altLang="en-US" sz="1400" dirty="0"/>
              <a:t>회귀 문제로 </a:t>
            </a:r>
            <a:r>
              <a:rPr lang="ko-KR" altLang="en-US" sz="1400" dirty="0" smtClean="0"/>
              <a:t>살펴 볼 수도 있습니다</a:t>
            </a:r>
            <a:r>
              <a:rPr lang="en-US" altLang="ko-KR" sz="1400" dirty="0" smtClean="0"/>
              <a:t>.     </a:t>
            </a:r>
            <a:r>
              <a:rPr lang="en-US" altLang="ko-KR" sz="1400" dirty="0"/>
              <a:t> 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 11 </a:t>
            </a:r>
            <a:r>
              <a:rPr lang="ko-KR" altLang="en-US" sz="1400" dirty="0"/>
              <a:t>개의 입력 변수와 하나의 출력 변수를 가진 </a:t>
            </a:r>
            <a:r>
              <a:rPr lang="en-US" altLang="ko-KR" sz="1400" dirty="0"/>
              <a:t>4,898 </a:t>
            </a:r>
            <a:r>
              <a:rPr lang="ko-KR" altLang="en-US" sz="1400" dirty="0"/>
              <a:t>개의 관측이 있습니다</a:t>
            </a:r>
            <a:r>
              <a:rPr lang="en-US" altLang="ko-KR" sz="1400" dirty="0"/>
              <a:t>. 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 </a:t>
            </a:r>
            <a:r>
              <a:rPr lang="en-US" altLang="ko-KR" sz="1400" dirty="0" smtClean="0"/>
              <a:t>     </a:t>
            </a:r>
            <a:r>
              <a:rPr lang="ko-KR" altLang="en-US" sz="1400" dirty="0" smtClean="0"/>
              <a:t>변수 </a:t>
            </a:r>
            <a:r>
              <a:rPr lang="ko-KR" altLang="en-US" sz="1400" dirty="0"/>
              <a:t>이름은 다음과 같습니다</a:t>
            </a:r>
            <a:r>
              <a:rPr lang="en-US" altLang="ko-KR" sz="1400" dirty="0" smtClean="0"/>
              <a:t>.</a:t>
            </a:r>
          </a:p>
          <a:p>
            <a:pPr algn="l" fontAlgn="base"/>
            <a:endParaRPr lang="en-US" altLang="ko-KR" sz="1400" dirty="0"/>
          </a:p>
          <a:p>
            <a:pPr algn="l" fontAlgn="base"/>
            <a:r>
              <a:rPr lang="en-US" altLang="ko-KR" sz="1400" dirty="0" smtClean="0"/>
              <a:t>	</a:t>
            </a:r>
            <a:r>
              <a:rPr lang="ko-KR" altLang="en-US" sz="1400" dirty="0" smtClean="0"/>
              <a:t>변수 이름 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	</a:t>
            </a:r>
            <a:r>
              <a:rPr lang="en-US" altLang="ko-KR" sz="1400" dirty="0" smtClean="0"/>
              <a:t>1. </a:t>
            </a:r>
            <a:r>
              <a:rPr lang="ko-KR" altLang="en-US" sz="1400" dirty="0" smtClean="0"/>
              <a:t>고정 </a:t>
            </a:r>
            <a:r>
              <a:rPr lang="ko-KR" altLang="en-US" sz="1400" dirty="0" smtClean="0"/>
              <a:t>산도</a:t>
            </a:r>
            <a:r>
              <a:rPr lang="en-US" altLang="ko-KR" sz="1400" dirty="0" smtClean="0"/>
              <a:t>            	      </a:t>
            </a:r>
            <a:r>
              <a:rPr lang="en-US" altLang="ko-KR" sz="1400" dirty="0" smtClean="0"/>
              <a:t>6</a:t>
            </a:r>
            <a:r>
              <a:rPr lang="en-US" altLang="ko-KR" sz="1400" dirty="0"/>
              <a:t>. </a:t>
            </a:r>
            <a:r>
              <a:rPr lang="ko-KR" altLang="en-US" sz="1400" dirty="0"/>
              <a:t>자유로운 </a:t>
            </a:r>
            <a:r>
              <a:rPr lang="ko-KR" altLang="en-US" sz="1400" dirty="0" smtClean="0"/>
              <a:t>이산화황</a:t>
            </a:r>
            <a:endParaRPr lang="en-US" altLang="ko-KR" sz="1400" dirty="0"/>
          </a:p>
          <a:p>
            <a:pPr algn="l" fontAlgn="base"/>
            <a:r>
              <a:rPr lang="en-US" altLang="ko-KR" sz="1400" dirty="0"/>
              <a:t>	</a:t>
            </a:r>
            <a:r>
              <a:rPr lang="en-US" altLang="ko-KR" sz="1400" dirty="0" smtClean="0"/>
              <a:t>2. </a:t>
            </a:r>
            <a:r>
              <a:rPr lang="ko-KR" altLang="en-US" sz="1400" dirty="0" smtClean="0"/>
              <a:t>휘발성 </a:t>
            </a:r>
            <a:r>
              <a:rPr lang="ko-KR" altLang="en-US" sz="1400" dirty="0" smtClean="0"/>
              <a:t>산도</a:t>
            </a:r>
            <a:r>
              <a:rPr lang="en-US" altLang="ko-KR" sz="1400" dirty="0" smtClean="0"/>
              <a:t>            	      </a:t>
            </a:r>
            <a:r>
              <a:rPr lang="en-US" altLang="ko-KR" sz="1400" dirty="0" smtClean="0"/>
              <a:t>7</a:t>
            </a:r>
            <a:r>
              <a:rPr lang="en-US" altLang="ko-KR" sz="1400" dirty="0"/>
              <a:t>. </a:t>
            </a:r>
            <a:r>
              <a:rPr lang="ko-KR" altLang="en-US" sz="1400" dirty="0"/>
              <a:t>총 이산화황</a:t>
            </a:r>
            <a:endParaRPr lang="en-US" altLang="ko-KR" sz="1400" dirty="0" smtClean="0"/>
          </a:p>
          <a:p>
            <a:pPr algn="l" fontAlgn="base"/>
            <a:r>
              <a:rPr lang="en-US" altLang="ko-KR" sz="1400" dirty="0"/>
              <a:t>	</a:t>
            </a:r>
            <a:r>
              <a:rPr lang="en-US" altLang="ko-KR" sz="1400" dirty="0" smtClean="0"/>
              <a:t>3 . </a:t>
            </a:r>
            <a:r>
              <a:rPr lang="ko-KR" altLang="en-US" sz="1400" dirty="0" smtClean="0"/>
              <a:t>구연산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	</a:t>
            </a:r>
            <a:r>
              <a:rPr lang="en-US" altLang="ko-KR" sz="1400" dirty="0" smtClean="0"/>
              <a:t>      8</a:t>
            </a:r>
            <a:r>
              <a:rPr lang="en-US" altLang="ko-KR" sz="1400" dirty="0"/>
              <a:t>. </a:t>
            </a:r>
            <a:r>
              <a:rPr lang="ko-KR" altLang="en-US" sz="1400" dirty="0"/>
              <a:t>밀도</a:t>
            </a:r>
            <a:r>
              <a:rPr lang="en-US" altLang="ko-KR" sz="1400" dirty="0"/>
              <a:t>.</a:t>
            </a:r>
          </a:p>
          <a:p>
            <a:pPr algn="l" fontAlgn="base"/>
            <a:r>
              <a:rPr lang="en-US" altLang="ko-KR" sz="1400" dirty="0"/>
              <a:t>	</a:t>
            </a:r>
            <a:r>
              <a:rPr lang="en-US" altLang="ko-KR" sz="1400" dirty="0" smtClean="0"/>
              <a:t>4. </a:t>
            </a:r>
            <a:r>
              <a:rPr lang="ko-KR" altLang="en-US" sz="1400" dirty="0" smtClean="0"/>
              <a:t>잔류 </a:t>
            </a:r>
            <a:r>
              <a:rPr lang="ko-KR" altLang="en-US" sz="1400" dirty="0" smtClean="0"/>
              <a:t>설탕</a:t>
            </a:r>
            <a:r>
              <a:rPr lang="en-US" altLang="ko-KR" sz="1400" dirty="0" smtClean="0"/>
              <a:t>	</a:t>
            </a:r>
            <a:r>
              <a:rPr lang="en-US" altLang="ko-KR" sz="1400" dirty="0" smtClean="0"/>
              <a:t>      9</a:t>
            </a:r>
            <a:r>
              <a:rPr lang="en-US" altLang="ko-KR" sz="1400" dirty="0"/>
              <a:t>. </a:t>
            </a:r>
            <a:r>
              <a:rPr lang="en-US" altLang="ko-KR" sz="1400" dirty="0" err="1"/>
              <a:t>pH.</a:t>
            </a:r>
            <a:endParaRPr lang="en-US" altLang="ko-KR" sz="1400" dirty="0"/>
          </a:p>
          <a:p>
            <a:pPr algn="l" fontAlgn="base"/>
            <a:r>
              <a:rPr lang="en-US" altLang="ko-KR" sz="1400" dirty="0"/>
              <a:t>	</a:t>
            </a:r>
            <a:r>
              <a:rPr lang="en-US" altLang="ko-KR" sz="1400" dirty="0" smtClean="0"/>
              <a:t>5. </a:t>
            </a:r>
            <a:r>
              <a:rPr lang="ko-KR" altLang="en-US" sz="1400" dirty="0" err="1" smtClean="0"/>
              <a:t>염화물</a:t>
            </a:r>
            <a:r>
              <a:rPr lang="en-US" altLang="ko-KR" sz="1400" dirty="0" smtClean="0"/>
              <a:t>		</a:t>
            </a:r>
            <a:r>
              <a:rPr lang="en-US" altLang="ko-KR" sz="1400" dirty="0" smtClean="0"/>
              <a:t>      10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황산염</a:t>
            </a:r>
            <a:endParaRPr lang="en-US" altLang="ko-KR" sz="1400" dirty="0"/>
          </a:p>
          <a:p>
            <a:pPr algn="l" fontAlgn="base"/>
            <a:r>
              <a:rPr lang="en-US" altLang="ko-KR" sz="1400" dirty="0" smtClean="0"/>
              <a:t>	11. </a:t>
            </a:r>
            <a:r>
              <a:rPr lang="ko-KR" altLang="en-US" sz="1400" dirty="0" smtClean="0"/>
              <a:t>알코올</a:t>
            </a:r>
            <a:r>
              <a:rPr lang="en-US" altLang="ko-KR" sz="1400" dirty="0"/>
              <a:t>	</a:t>
            </a:r>
            <a:r>
              <a:rPr lang="en-US" altLang="ko-KR" sz="1400" dirty="0" smtClean="0"/>
              <a:t> </a:t>
            </a:r>
            <a:r>
              <a:rPr lang="en-US" altLang="ko-KR" sz="1400" dirty="0" smtClean="0"/>
              <a:t>	</a:t>
            </a:r>
            <a:r>
              <a:rPr lang="en-US" altLang="ko-KR" sz="1400" dirty="0" smtClean="0"/>
              <a:t>      12</a:t>
            </a:r>
            <a:r>
              <a:rPr lang="en-US" altLang="ko-KR" sz="1400" dirty="0" smtClean="0"/>
              <a:t>. </a:t>
            </a:r>
            <a:r>
              <a:rPr lang="ko-KR" altLang="en-US" sz="1400" dirty="0" smtClean="0"/>
              <a:t>품질 </a:t>
            </a:r>
            <a:r>
              <a:rPr lang="en-US" altLang="ko-KR" sz="1400" dirty="0"/>
              <a:t>(0</a:t>
            </a:r>
            <a:r>
              <a:rPr lang="ko-KR" altLang="en-US" sz="1400" dirty="0"/>
              <a:t>에서 </a:t>
            </a:r>
            <a:r>
              <a:rPr lang="en-US" altLang="ko-KR" sz="1400" dirty="0"/>
              <a:t>10 </a:t>
            </a:r>
            <a:r>
              <a:rPr lang="ko-KR" altLang="en-US" sz="1400" dirty="0"/>
              <a:t>사이의 점수</a:t>
            </a:r>
            <a:r>
              <a:rPr lang="en-US" altLang="ko-KR" sz="1400" dirty="0"/>
              <a:t>).</a:t>
            </a:r>
          </a:p>
          <a:p>
            <a:pPr marL="285750" indent="-285750" algn="l">
              <a:buFontTx/>
              <a:buChar char="-"/>
            </a:pPr>
            <a:endParaRPr lang="en-US" altLang="ko-KR" sz="1400" dirty="0" smtClean="0"/>
          </a:p>
          <a:p>
            <a:pPr marL="285750" indent="-285750" algn="l">
              <a:buFontTx/>
              <a:buChar char="-"/>
            </a:pPr>
            <a:endParaRPr lang="en-US" altLang="ko-KR" sz="1400" dirty="0" smtClean="0"/>
          </a:p>
          <a:p>
            <a:pPr algn="l"/>
            <a:endParaRPr lang="en-US" altLang="ko-KR" sz="1400" dirty="0"/>
          </a:p>
        </p:txBody>
      </p:sp>
    </p:spTree>
    <p:extLst>
      <p:ext uri="{BB962C8B-B14F-4D97-AF65-F5344CB8AC3E}">
        <p14:creationId xmlns:p14="http://schemas.microsoft.com/office/powerpoint/2010/main" val="201082819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불러오기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  : describe() </a:t>
            </a:r>
            <a:r>
              <a:rPr lang="ko-KR" altLang="en-US" sz="1400" dirty="0" smtClean="0">
                <a:latin typeface="+mn-ea"/>
              </a:rPr>
              <a:t>함수를 통하여 정보 별 </a:t>
            </a:r>
            <a:r>
              <a:rPr lang="ko-KR" altLang="en-US" sz="1400" dirty="0">
                <a:latin typeface="+mn-ea"/>
              </a:rPr>
              <a:t>샘플 수</a:t>
            </a:r>
            <a:r>
              <a:rPr lang="en-US" altLang="ko-KR" sz="1400" dirty="0">
                <a:latin typeface="+mn-ea"/>
              </a:rPr>
              <a:t>(count), </a:t>
            </a:r>
            <a:r>
              <a:rPr lang="ko-KR" altLang="en-US" sz="1400" dirty="0">
                <a:latin typeface="+mn-ea"/>
              </a:rPr>
              <a:t>평균</a:t>
            </a:r>
            <a:r>
              <a:rPr lang="en-US" altLang="ko-KR" sz="1400" dirty="0">
                <a:latin typeface="+mn-ea"/>
              </a:rPr>
              <a:t>(mean), </a:t>
            </a:r>
            <a:r>
              <a:rPr lang="ko-KR" altLang="en-US" sz="1400" dirty="0">
                <a:latin typeface="+mn-ea"/>
              </a:rPr>
              <a:t>표준편차 </a:t>
            </a:r>
            <a:r>
              <a:rPr lang="en-US" altLang="ko-KR" sz="1400" dirty="0">
                <a:latin typeface="+mn-ea"/>
              </a:rPr>
              <a:t>(</a:t>
            </a:r>
            <a:r>
              <a:rPr lang="en-US" altLang="ko-KR" sz="1400" dirty="0" err="1">
                <a:latin typeface="+mn-ea"/>
              </a:rPr>
              <a:t>std</a:t>
            </a:r>
            <a:r>
              <a:rPr lang="en-US" altLang="ko-KR" sz="1400" dirty="0">
                <a:latin typeface="+mn-ea"/>
              </a:rPr>
              <a:t>),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최소값</a:t>
            </a:r>
            <a:r>
              <a:rPr lang="en-US" altLang="ko-KR" sz="1400" dirty="0">
                <a:latin typeface="+mn-ea"/>
              </a:rPr>
              <a:t>(min), </a:t>
            </a:r>
            <a:r>
              <a:rPr lang="ko-KR" altLang="en-US" sz="1400" dirty="0">
                <a:latin typeface="+mn-ea"/>
              </a:rPr>
              <a:t>백분위 수로 </a:t>
            </a:r>
            <a:r>
              <a:rPr lang="en-US" altLang="ko-KR" sz="1400" dirty="0">
                <a:latin typeface="+mn-ea"/>
              </a:rPr>
              <a:t>25%, 50%, 75%</a:t>
            </a:r>
            <a:r>
              <a:rPr lang="ko-KR" altLang="en-US" sz="1400" dirty="0">
                <a:latin typeface="+mn-ea"/>
              </a:rPr>
              <a:t>에 해당하는 값 그리고 최댓값 </a:t>
            </a:r>
            <a:r>
              <a:rPr lang="en-US" altLang="ko-KR" sz="1400" dirty="0">
                <a:latin typeface="+mn-ea"/>
              </a:rPr>
              <a:t>(max)</a:t>
            </a:r>
            <a:r>
              <a:rPr lang="ko-KR" altLang="en-US" sz="1400" dirty="0">
                <a:latin typeface="+mn-ea"/>
              </a:rPr>
              <a:t>이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정리되어 있습니다</a:t>
            </a:r>
            <a:r>
              <a:rPr lang="en-US" altLang="ko-KR" sz="1400" dirty="0" smtClean="0">
                <a:latin typeface="+mn-ea"/>
              </a:rPr>
              <a:t>.</a:t>
            </a:r>
            <a:endParaRPr lang="en-US" altLang="ko-KR" sz="1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25369" y="1196752"/>
            <a:ext cx="3334216" cy="76210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5616" y="2035662"/>
            <a:ext cx="5315692" cy="3124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57267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시각화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: </a:t>
            </a:r>
            <a:r>
              <a:rPr lang="ko-KR" altLang="en-US" sz="1400" dirty="0" smtClean="0">
                <a:latin typeface="+mn-ea"/>
              </a:rPr>
              <a:t>데이터를 분석하는데 있어 중요한 시각화를 통해 품질에 영향을 끼치는 요소들을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살펴보기로 합니다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: </a:t>
            </a:r>
            <a:r>
              <a:rPr lang="ko-KR" altLang="en-US" sz="1400" dirty="0" smtClean="0">
                <a:latin typeface="+mn-ea"/>
              </a:rPr>
              <a:t>첫째로 산</a:t>
            </a:r>
            <a:r>
              <a:rPr lang="en-US" altLang="ko-KR" sz="1400" dirty="0" smtClean="0">
                <a:latin typeface="+mn-ea"/>
              </a:rPr>
              <a:t>(acid)</a:t>
            </a:r>
            <a:r>
              <a:rPr lang="ko-KR" altLang="en-US" sz="1400" dirty="0">
                <a:latin typeface="+mn-ea"/>
              </a:rPr>
              <a:t>을</a:t>
            </a:r>
            <a:r>
              <a:rPr lang="ko-KR" altLang="en-US" sz="1400" dirty="0" smtClean="0">
                <a:latin typeface="+mn-ea"/>
              </a:rPr>
              <a:t> 기준으로 품질</a:t>
            </a:r>
            <a:r>
              <a:rPr lang="en-US" altLang="ko-KR" sz="1400" dirty="0" smtClean="0">
                <a:latin typeface="+mn-ea"/>
              </a:rPr>
              <a:t>(quality) </a:t>
            </a:r>
            <a:r>
              <a:rPr lang="ko-KR" altLang="en-US" sz="1400" dirty="0" smtClean="0">
                <a:latin typeface="+mn-ea"/>
              </a:rPr>
              <a:t>비교를 해봅니다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59632" y="1966044"/>
            <a:ext cx="6790527" cy="424847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1543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시각화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: </a:t>
            </a:r>
            <a:r>
              <a:rPr lang="ko-KR" altLang="en-US" sz="1400" dirty="0" err="1" smtClean="0">
                <a:latin typeface="+mn-ea"/>
              </a:rPr>
              <a:t>두번째로</a:t>
            </a:r>
            <a:r>
              <a:rPr lang="ko-KR" altLang="en-US" sz="1400" dirty="0" smtClean="0">
                <a:latin typeface="+mn-ea"/>
              </a:rPr>
              <a:t> 설탕</a:t>
            </a:r>
            <a:r>
              <a:rPr lang="en-US" altLang="ko-KR" sz="1400" dirty="0" smtClean="0">
                <a:latin typeface="+mn-ea"/>
              </a:rPr>
              <a:t>,</a:t>
            </a:r>
            <a:r>
              <a:rPr lang="ko-KR" altLang="en-US" sz="1400" dirty="0" smtClean="0">
                <a:latin typeface="+mn-ea"/>
              </a:rPr>
              <a:t>황산 등을 기준으로 분류해봅니다</a:t>
            </a:r>
            <a:r>
              <a:rPr lang="en-US" altLang="ko-KR" sz="1400" dirty="0" smtClean="0">
                <a:latin typeface="+mn-ea"/>
              </a:rPr>
              <a:t>.      </a:t>
            </a: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628800"/>
            <a:ext cx="792088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738128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시각화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: </a:t>
            </a:r>
            <a:r>
              <a:rPr lang="ko-KR" altLang="en-US" sz="1400" dirty="0" smtClean="0">
                <a:latin typeface="+mn-ea"/>
              </a:rPr>
              <a:t>마지막 기타 요소들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염</a:t>
            </a:r>
            <a:r>
              <a:rPr lang="en-US" altLang="ko-KR" sz="1400" dirty="0" smtClean="0">
                <a:latin typeface="+mn-ea"/>
              </a:rPr>
              <a:t>, </a:t>
            </a:r>
            <a:r>
              <a:rPr lang="ko-KR" altLang="en-US" sz="1400" dirty="0" smtClean="0">
                <a:latin typeface="+mn-ea"/>
              </a:rPr>
              <a:t>이온지수 등등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로 분류합니다</a:t>
            </a:r>
            <a:r>
              <a:rPr lang="en-US" altLang="ko-KR" sz="1400" dirty="0" smtClean="0">
                <a:latin typeface="+mn-ea"/>
              </a:rPr>
              <a:t>.      </a:t>
            </a: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1560" y="1556792"/>
            <a:ext cx="7920880" cy="44005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8686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algn="l"/>
            <a:r>
              <a:rPr lang="ko-KR" altLang="en-US" sz="1400" dirty="0" smtClean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- </a:t>
            </a:r>
            <a:r>
              <a:rPr lang="ko-KR" altLang="en-US" sz="1400" dirty="0" smtClean="0">
                <a:latin typeface="+mn-ea"/>
              </a:rPr>
              <a:t>데이터 </a:t>
            </a:r>
            <a:r>
              <a:rPr lang="ko-KR" altLang="en-US" sz="1400" dirty="0" err="1" smtClean="0">
                <a:latin typeface="+mn-ea"/>
              </a:rPr>
              <a:t>히트맵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heatmap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 표현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: </a:t>
            </a:r>
            <a:r>
              <a:rPr lang="ko-KR" altLang="en-US" sz="1400" dirty="0" err="1" smtClean="0">
                <a:latin typeface="+mn-ea"/>
              </a:rPr>
              <a:t>히트맵으로</a:t>
            </a:r>
            <a:r>
              <a:rPr lang="ko-KR" altLang="en-US" sz="1400" dirty="0" smtClean="0">
                <a:latin typeface="+mn-ea"/>
              </a:rPr>
              <a:t> 각 변수들의 대한 상관관계를 보도록 한다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89094" y="1556792"/>
            <a:ext cx="7562012" cy="473498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888650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시각화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    : </a:t>
            </a:r>
            <a:r>
              <a:rPr lang="ko-KR" altLang="en-US" sz="1400" dirty="0" smtClean="0">
                <a:latin typeface="+mn-ea"/>
              </a:rPr>
              <a:t>특징되는 요소 별로 </a:t>
            </a:r>
            <a:r>
              <a:rPr lang="ko-KR" altLang="en-US" sz="1400" dirty="0" err="1" smtClean="0">
                <a:latin typeface="+mn-ea"/>
              </a:rPr>
              <a:t>퀄리티를</a:t>
            </a:r>
            <a:r>
              <a:rPr lang="ko-KR" altLang="en-US" sz="1400" dirty="0" smtClean="0">
                <a:latin typeface="+mn-ea"/>
              </a:rPr>
              <a:t> 기준으로 그래프화 했을 때 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</a:t>
            </a:r>
            <a:r>
              <a:rPr lang="ko-KR" altLang="en-US" sz="1400" dirty="0" err="1" smtClean="0">
                <a:latin typeface="+mn-ea"/>
              </a:rPr>
              <a:t>가우시안</a:t>
            </a:r>
            <a:r>
              <a:rPr lang="ko-KR" altLang="en-US" sz="1400" dirty="0" smtClean="0">
                <a:latin typeface="+mn-ea"/>
              </a:rPr>
              <a:t> 분포로 나와있는 것을 확인 할 수 있었다</a:t>
            </a:r>
            <a:r>
              <a:rPr lang="en-US" altLang="ko-KR" sz="1400" dirty="0" smtClean="0">
                <a:latin typeface="+mn-ea"/>
              </a:rPr>
              <a:t>. </a:t>
            </a:r>
          </a:p>
          <a:p>
            <a:pPr algn="l"/>
            <a:r>
              <a:rPr lang="en-US" altLang="ko-KR" sz="1400" dirty="0" smtClean="0">
                <a:latin typeface="+mn-ea"/>
              </a:rPr>
              <a:t>       </a:t>
            </a:r>
            <a:r>
              <a:rPr lang="ko-KR" altLang="en-US" sz="1400" dirty="0" smtClean="0">
                <a:latin typeface="+mn-ea"/>
              </a:rPr>
              <a:t>산</a:t>
            </a:r>
            <a:r>
              <a:rPr lang="en-US" altLang="ko-KR" sz="1400" dirty="0" smtClean="0">
                <a:latin typeface="+mn-ea"/>
              </a:rPr>
              <a:t>(acid) </a:t>
            </a:r>
            <a:r>
              <a:rPr lang="ko-KR" altLang="en-US" sz="1400" dirty="0" smtClean="0">
                <a:latin typeface="+mn-ea"/>
              </a:rPr>
              <a:t>종류들은 품질에 큰 영향을 미치지는 않으나 분포도로 봤을 때는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</a:t>
            </a:r>
            <a:r>
              <a:rPr lang="ko-KR" altLang="en-US" sz="1400" dirty="0" smtClean="0">
                <a:latin typeface="+mn-ea"/>
              </a:rPr>
              <a:t>우열을 가리는 것은 힘들어 보인다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: </a:t>
            </a:r>
            <a:r>
              <a:rPr lang="en-US" altLang="ko-KR" sz="1400" dirty="0" err="1" smtClean="0">
                <a:latin typeface="+mn-ea"/>
              </a:rPr>
              <a:t>seaborn</a:t>
            </a:r>
            <a:r>
              <a:rPr lang="ko-KR" altLang="en-US" sz="1400" dirty="0" smtClean="0">
                <a:latin typeface="+mn-ea"/>
              </a:rPr>
              <a:t>의 </a:t>
            </a:r>
            <a:r>
              <a:rPr lang="en-US" altLang="ko-KR" sz="1400" dirty="0" err="1" smtClean="0">
                <a:latin typeface="+mn-ea"/>
              </a:rPr>
              <a:t>heatmap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함수를 이용해서 변수들간의 관계분포를 봤을 때는</a:t>
            </a:r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</a:t>
            </a:r>
            <a:r>
              <a:rPr lang="ko-KR" altLang="en-US" sz="1400" dirty="0" smtClean="0">
                <a:latin typeface="+mn-ea"/>
              </a:rPr>
              <a:t>알코올</a:t>
            </a:r>
            <a:r>
              <a:rPr lang="en-US" altLang="ko-KR" sz="1400" dirty="0" smtClean="0">
                <a:latin typeface="+mn-ea"/>
              </a:rPr>
              <a:t>(alcohol)</a:t>
            </a:r>
            <a:r>
              <a:rPr lang="ko-KR" altLang="en-US" sz="1400" dirty="0" smtClean="0">
                <a:latin typeface="+mn-ea"/>
              </a:rPr>
              <a:t>이 품질</a:t>
            </a:r>
            <a:r>
              <a:rPr lang="en-US" altLang="ko-KR" sz="1400" dirty="0" smtClean="0">
                <a:latin typeface="+mn-ea"/>
              </a:rPr>
              <a:t>(quality)</a:t>
            </a:r>
            <a:r>
              <a:rPr lang="ko-KR" altLang="en-US" sz="1400" dirty="0" smtClean="0">
                <a:latin typeface="+mn-ea"/>
              </a:rPr>
              <a:t>과 가장 관련이 깊은 것을 확인 할 수 있었다</a:t>
            </a:r>
            <a:r>
              <a:rPr lang="en-US" altLang="ko-KR" sz="1400" dirty="0" smtClean="0">
                <a:latin typeface="+mn-ea"/>
              </a:rPr>
              <a:t>.</a:t>
            </a: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r>
              <a:rPr lang="en-US" altLang="ko-KR" sz="1400" dirty="0" smtClean="0">
                <a:latin typeface="+mn-ea"/>
              </a:rPr>
              <a:t>      (1</a:t>
            </a:r>
            <a:r>
              <a:rPr lang="ko-KR" altLang="en-US" sz="1400" dirty="0" smtClean="0">
                <a:latin typeface="+mn-ea"/>
              </a:rPr>
              <a:t>에 가까울수록 상관관계가 높다</a:t>
            </a:r>
            <a:r>
              <a:rPr lang="en-US" altLang="ko-KR" sz="1400" dirty="0" smtClean="0">
                <a:latin typeface="+mn-ea"/>
              </a:rPr>
              <a:t>.)</a:t>
            </a: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r>
              <a:rPr lang="en-US" altLang="ko-KR" sz="1400" dirty="0">
                <a:latin typeface="+mn-ea"/>
              </a:rPr>
              <a:t> </a:t>
            </a:r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</p:txBody>
      </p:sp>
    </p:spTree>
    <p:extLst>
      <p:ext uri="{BB962C8B-B14F-4D97-AF65-F5344CB8AC3E}">
        <p14:creationId xmlns:p14="http://schemas.microsoft.com/office/powerpoint/2010/main" val="246959698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683568" y="332656"/>
            <a:ext cx="7643866" cy="720080"/>
          </a:xfrm>
        </p:spPr>
        <p:txBody>
          <a:bodyPr>
            <a:normAutofit/>
          </a:bodyPr>
          <a:lstStyle/>
          <a:p>
            <a:pPr marL="285750" indent="-285750" algn="l">
              <a:buFont typeface="Arial" pitchFamily="34" charset="0"/>
              <a:buChar char="•"/>
            </a:pPr>
            <a:r>
              <a:rPr lang="ko-KR" altLang="en-US" sz="1800" dirty="0" smtClean="0"/>
              <a:t>신경망을 통한 </a:t>
            </a:r>
            <a:r>
              <a:rPr lang="ko-KR" altLang="en-US" sz="1800" dirty="0" err="1" smtClean="0"/>
              <a:t>레드</a:t>
            </a:r>
            <a:r>
              <a:rPr lang="ko-KR" altLang="en-US" sz="1800" dirty="0" smtClean="0"/>
              <a:t> 와인의 품질측정 하기</a:t>
            </a:r>
            <a:r>
              <a:rPr lang="en-US" altLang="ko-KR" sz="1800" dirty="0" smtClean="0"/>
              <a:t/>
            </a:r>
            <a:br>
              <a:rPr lang="en-US" altLang="ko-KR" sz="1800" dirty="0" smtClean="0"/>
            </a:br>
            <a:endParaRPr lang="ko-KR" altLang="en-US" sz="1800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785786" y="836712"/>
            <a:ext cx="7500990" cy="5400600"/>
          </a:xfrm>
        </p:spPr>
        <p:txBody>
          <a:bodyPr>
            <a:noAutofit/>
          </a:bodyPr>
          <a:lstStyle/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 모델링</a:t>
            </a: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  <a:p>
            <a:pPr algn="l"/>
            <a:r>
              <a:rPr lang="en-US" altLang="ko-KR" sz="1400" dirty="0" smtClean="0">
                <a:latin typeface="+mn-ea"/>
              </a:rPr>
              <a:t>-   </a:t>
            </a:r>
            <a:r>
              <a:rPr lang="en-US" altLang="ko-KR" sz="1400" dirty="0" err="1" smtClean="0">
                <a:latin typeface="+mn-ea"/>
              </a:rPr>
              <a:t>Keras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err="1" smtClean="0">
                <a:latin typeface="+mn-ea"/>
              </a:rPr>
              <a:t>케라스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로부터 </a:t>
            </a:r>
            <a:r>
              <a:rPr lang="en-US" altLang="ko-KR" sz="1400" dirty="0" smtClean="0">
                <a:latin typeface="+mn-ea"/>
              </a:rPr>
              <a:t>layer, optimizer, </a:t>
            </a:r>
            <a:r>
              <a:rPr lang="en-US" altLang="ko-KR" sz="1400" dirty="0" err="1" smtClean="0">
                <a:latin typeface="+mn-ea"/>
              </a:rPr>
              <a:t>regularizers</a:t>
            </a:r>
            <a:r>
              <a:rPr lang="en-US" altLang="ko-KR" sz="1400" dirty="0" smtClean="0">
                <a:latin typeface="+mn-ea"/>
              </a:rPr>
              <a:t> </a:t>
            </a:r>
            <a:r>
              <a:rPr lang="ko-KR" altLang="en-US" sz="1400" dirty="0" smtClean="0">
                <a:latin typeface="+mn-ea"/>
              </a:rPr>
              <a:t>함수를 호출 </a:t>
            </a: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Layer</a:t>
            </a:r>
            <a:r>
              <a:rPr lang="ko-KR" altLang="en-US" sz="1400" dirty="0" smtClean="0">
                <a:latin typeface="+mn-ea"/>
              </a:rPr>
              <a:t>층에 사용할 함수 호출 </a:t>
            </a:r>
            <a:r>
              <a:rPr lang="en-US" altLang="ko-KR" sz="1400" dirty="0" smtClean="0">
                <a:latin typeface="+mn-ea"/>
              </a:rPr>
              <a:t>Dense. Dropout, </a:t>
            </a:r>
            <a:r>
              <a:rPr lang="en-US" altLang="ko-KR" sz="1400" dirty="0" err="1" smtClean="0">
                <a:latin typeface="+mn-ea"/>
              </a:rPr>
              <a:t>BatchNormalization</a:t>
            </a:r>
            <a:r>
              <a:rPr lang="en-US" altLang="ko-KR" sz="1400" dirty="0" smtClean="0">
                <a:latin typeface="+mn-ea"/>
              </a:rPr>
              <a:t>, Activation</a:t>
            </a:r>
          </a:p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모델을 구성할 시퀀스 함수 호출 </a:t>
            </a:r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dirty="0">
                <a:latin typeface="+mn-ea"/>
              </a:rPr>
              <a:t>배열 또는 행렬을 </a:t>
            </a:r>
            <a:r>
              <a:rPr lang="ko-KR" altLang="en-US" sz="1400" dirty="0" smtClean="0">
                <a:latin typeface="+mn-ea"/>
              </a:rPr>
              <a:t>학습</a:t>
            </a:r>
            <a:r>
              <a:rPr lang="en-US" altLang="ko-KR" sz="1400" dirty="0" smtClean="0">
                <a:latin typeface="+mn-ea"/>
              </a:rPr>
              <a:t>/</a:t>
            </a:r>
            <a:r>
              <a:rPr lang="ko-KR" altLang="en-US" sz="1400" dirty="0" smtClean="0">
                <a:latin typeface="+mn-ea"/>
              </a:rPr>
              <a:t>검증 데이터 분리에 쓰일 함수 호출 </a:t>
            </a:r>
            <a:r>
              <a:rPr lang="en-US" altLang="ko-KR" sz="1400" dirty="0" err="1" smtClean="0">
                <a:latin typeface="+mn-ea"/>
              </a:rPr>
              <a:t>sklearn</a:t>
            </a:r>
            <a:r>
              <a:rPr lang="en-US" altLang="ko-KR" sz="1400" dirty="0" smtClean="0">
                <a:latin typeface="+mn-ea"/>
              </a:rPr>
              <a:t> </a:t>
            </a:r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algn="l"/>
            <a:endParaRPr lang="en-US" altLang="ko-KR" sz="1400" dirty="0">
              <a:latin typeface="+mn-ea"/>
            </a:endParaRPr>
          </a:p>
          <a:p>
            <a:pPr algn="l"/>
            <a:endParaRPr lang="en-US" altLang="ko-KR" sz="1400" dirty="0" smtClean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lang="ko-KR" altLang="en-US" sz="1400" dirty="0" smtClean="0">
                <a:latin typeface="+mn-ea"/>
              </a:rPr>
              <a:t>데이터를 불러와 </a:t>
            </a:r>
            <a:r>
              <a:rPr lang="en-US" altLang="ko-KR" sz="1400" dirty="0" smtClean="0">
                <a:latin typeface="+mn-ea"/>
              </a:rPr>
              <a:t>“quality”</a:t>
            </a:r>
            <a:r>
              <a:rPr lang="ko-KR" altLang="en-US" sz="1400" dirty="0" smtClean="0">
                <a:latin typeface="+mn-ea"/>
              </a:rPr>
              <a:t> 변수를 </a:t>
            </a:r>
            <a:r>
              <a:rPr lang="en-US" altLang="ko-KR" sz="1400" dirty="0" smtClean="0">
                <a:latin typeface="+mn-ea"/>
              </a:rPr>
              <a:t>“0”</a:t>
            </a:r>
            <a:r>
              <a:rPr lang="ko-KR" altLang="en-US" sz="1400" dirty="0" smtClean="0">
                <a:latin typeface="+mn-ea"/>
              </a:rPr>
              <a:t>과 </a:t>
            </a:r>
            <a:r>
              <a:rPr lang="en-US" altLang="ko-KR" sz="1400" dirty="0" smtClean="0">
                <a:latin typeface="+mn-ea"/>
              </a:rPr>
              <a:t>“1”</a:t>
            </a:r>
            <a:r>
              <a:rPr lang="ko-KR" altLang="en-US" sz="1400" dirty="0" smtClean="0">
                <a:latin typeface="+mn-ea"/>
              </a:rPr>
              <a:t>로 만들기 위해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이항변수화</a:t>
            </a:r>
            <a:r>
              <a:rPr lang="en-US" altLang="ko-KR" sz="1400" dirty="0" smtClean="0">
                <a:latin typeface="+mn-ea"/>
              </a:rPr>
              <a:t>)</a:t>
            </a:r>
          </a:p>
          <a:p>
            <a:pPr marL="285750" indent="-285750"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Dummy</a:t>
            </a:r>
            <a:r>
              <a:rPr lang="ko-KR" altLang="en-US" sz="1400" dirty="0" smtClean="0">
                <a:latin typeface="+mn-ea"/>
              </a:rPr>
              <a:t>함수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ko-KR" altLang="en-US" sz="1400" dirty="0" smtClean="0">
                <a:latin typeface="+mn-ea"/>
              </a:rPr>
              <a:t>가변수화</a:t>
            </a:r>
            <a:r>
              <a:rPr lang="en-US" altLang="ko-KR" sz="1400" dirty="0" smtClean="0">
                <a:latin typeface="+mn-ea"/>
              </a:rPr>
              <a:t>)</a:t>
            </a:r>
            <a:r>
              <a:rPr lang="ko-KR" altLang="en-US" sz="1400" dirty="0" smtClean="0">
                <a:latin typeface="+mn-ea"/>
              </a:rPr>
              <a:t> 사용</a:t>
            </a:r>
            <a:endParaRPr lang="en-US" altLang="ko-KR" sz="1400" dirty="0">
              <a:latin typeface="+mn-ea"/>
            </a:endParaRPr>
          </a:p>
          <a:p>
            <a:pPr marL="285750" indent="-285750" algn="l">
              <a:buFontTx/>
              <a:buChar char="-"/>
            </a:pPr>
            <a:r>
              <a:rPr lang="en-US" altLang="ko-KR" sz="1400" dirty="0" smtClean="0">
                <a:latin typeface="+mn-ea"/>
              </a:rPr>
              <a:t>X,Y </a:t>
            </a:r>
            <a:r>
              <a:rPr lang="ko-KR" altLang="en-US" sz="1400" dirty="0" smtClean="0">
                <a:latin typeface="+mn-ea"/>
              </a:rPr>
              <a:t>데이터를 </a:t>
            </a:r>
            <a:r>
              <a:rPr lang="en-US" altLang="ko-KR" sz="1400" dirty="0" smtClean="0">
                <a:latin typeface="+mn-ea"/>
              </a:rPr>
              <a:t>2</a:t>
            </a:r>
            <a:r>
              <a:rPr lang="ko-KR" altLang="en-US" sz="1400" dirty="0" smtClean="0">
                <a:latin typeface="+mn-ea"/>
              </a:rPr>
              <a:t>차원 인덱싱으로 순차적으로 나열을 합니다 </a:t>
            </a:r>
            <a:r>
              <a:rPr lang="en-US" altLang="ko-KR" sz="1400" dirty="0" smtClean="0">
                <a:latin typeface="+mn-ea"/>
              </a:rPr>
              <a:t>(</a:t>
            </a:r>
            <a:r>
              <a:rPr lang="en-US" altLang="ko-KR" sz="1400" dirty="0" err="1" smtClean="0">
                <a:latin typeface="+mn-ea"/>
              </a:rPr>
              <a:t>iloc</a:t>
            </a:r>
            <a:r>
              <a:rPr lang="en-US" altLang="ko-KR" sz="1400" dirty="0" smtClean="0">
                <a:latin typeface="+mn-ea"/>
              </a:rPr>
              <a:t>[: ,: :].values)</a:t>
            </a:r>
          </a:p>
          <a:p>
            <a:pPr marL="285750" indent="-285750" algn="l">
              <a:buFontTx/>
              <a:buChar char="-"/>
            </a:pPr>
            <a:endParaRPr lang="en-US" altLang="ko-KR" sz="1400" dirty="0">
              <a:latin typeface="+mn-ea"/>
            </a:endParaRP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1268760"/>
            <a:ext cx="4896534" cy="781159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71600" y="3501008"/>
            <a:ext cx="3353268" cy="13432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005377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고구려 벽화">
  <a:themeElements>
    <a:clrScheme name="고구려 벽화">
      <a:dk1>
        <a:sysClr val="windowText" lastClr="000000"/>
      </a:dk1>
      <a:lt1>
        <a:sysClr val="window" lastClr="FFFFFF"/>
      </a:lt1>
      <a:dk2>
        <a:srgbClr val="433021"/>
      </a:dk2>
      <a:lt2>
        <a:srgbClr val="E8D8CA"/>
      </a:lt2>
      <a:accent1>
        <a:srgbClr val="E49458"/>
      </a:accent1>
      <a:accent2>
        <a:srgbClr val="74AD8D"/>
      </a:accent2>
      <a:accent3>
        <a:srgbClr val="D4AC30"/>
      </a:accent3>
      <a:accent4>
        <a:srgbClr val="7BA5BE"/>
      </a:accent4>
      <a:accent5>
        <a:srgbClr val="E4A098"/>
      </a:accent5>
      <a:accent6>
        <a:srgbClr val="70B4B7"/>
      </a:accent6>
      <a:hlink>
        <a:srgbClr val="008685"/>
      </a:hlink>
      <a:folHlink>
        <a:srgbClr val="EA5A23"/>
      </a:folHlink>
    </a:clrScheme>
    <a:fontScheme name="고구려 벽화">
      <a:maj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Georgia"/>
        <a:ea typeface=""/>
        <a:cs typeface=""/>
        <a:font script="Cyrl" typeface="Times New Roman"/>
        <a:font script="Grek" typeface="Times New Roman"/>
        <a:font script="Jpan" typeface="ＭＳ Ｐゴシック"/>
        <a:font script="Hang" typeface="HY견명조"/>
        <a:font script="Hans" typeface="宋体"/>
        <a:font script="Hant" typeface="標楷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고구려 벽화">
      <a: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18000">
              <a:schemeClr val="phClr">
                <a:tint val="20000"/>
                <a:shade val="100000"/>
                <a:hueMod val="100000"/>
                <a:satMod val="100000"/>
              </a:schemeClr>
            </a:gs>
            <a:gs pos="87000">
              <a:schemeClr val="phClr">
                <a:tint val="100000"/>
                <a:shade val="100000"/>
                <a:hueMod val="100000"/>
                <a:satMod val="100000"/>
              </a:schemeClr>
            </a:gs>
          </a:gsLst>
          <a:lin ang="2700000" scaled="1"/>
        </a:gra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100000">
              <a:schemeClr val="phClr">
                <a:tint val="100000"/>
                <a:shade val="95000"/>
                <a:hueMod val="100000"/>
                <a:satMod val="100000"/>
              </a:schemeClr>
            </a:gs>
          </a:gsLst>
          <a:lin ang="0" scaled="1"/>
        </a:gradFill>
      </a:fillStyleLst>
      <a:lnStyleLst>
        <a:ln w="6350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8575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dir="5400000" algn="tl">
              <a:srgbClr val="EBE9ED">
                <a:alpha val="0"/>
              </a:srgbClr>
            </a:outerShdw>
          </a:effectLst>
        </a:effectStyle>
        <a:effectStyle>
          <a:effectLst>
            <a:outerShdw blurRad="12700" dir="5400000" algn="tl">
              <a:srgbClr val="EBE9ED">
                <a:alpha val="27450"/>
              </a:srgbClr>
            </a:outerShdw>
          </a:effectLst>
          <a:scene3d>
            <a:camera prst="orthographicFront" fov="0">
              <a:rot lat="0" lon="0" rev="0"/>
            </a:camera>
            <a:lightRig rig="soft" dir="t">
              <a:rot lat="0" lon="0" rev="19200000"/>
            </a:lightRig>
          </a:scene3d>
          <a:sp3d prstMaterial="matte">
            <a:bevelT h="88900"/>
            <a:contourClr>
              <a:schemeClr val="phClr">
                <a:tint val="100000"/>
                <a:shade val="100000"/>
                <a:hueMod val="100000"/>
                <a:satMod val="100000"/>
              </a:schemeClr>
            </a:contourClr>
          </a:sp3d>
        </a:effectStyle>
        <a:effectStyle>
          <a:effectLst>
            <a:outerShdw blurRad="101600" dist="76200" dir="2700000" algn="bl">
              <a:srgbClr val="000000">
                <a:alpha val="30588"/>
              </a:srgbClr>
            </a:outerShdw>
          </a:effectLst>
          <a:scene3d>
            <a:camera prst="orthographicFront" fov="0">
              <a:rot lat="0" lon="0" rev="0"/>
            </a:camera>
            <a:lightRig rig="chilly" dir="t">
              <a:rot lat="0" lon="0" rev="4200000"/>
            </a:lightRig>
          </a:scene3d>
          <a:sp3d contourW="25400" prstMaterial="matte">
            <a:bevelT h="88900"/>
            <a:contourClr>
              <a:srgbClr val="FFFFFF">
                <a:alpha val="0"/>
              </a:srgbClr>
            </a:contourClr>
          </a:sp3d>
        </a:effectStyle>
      </a:effectStyleLst>
      <a:bgFillStyleLst>
        <a:solidFill>
          <a:schemeClr val="phClr">
            <a:tint val="100000"/>
            <a:shade val="100000"/>
            <a:hueMod val="100000"/>
            <a:satMod val="100000"/>
          </a:schemeClr>
        </a:solidFill>
        <a:gradFill rotWithShape="1">
          <a:gsLst>
            <a:gs pos="0">
              <a:schemeClr val="phClr">
                <a:tint val="95000"/>
                <a:shade val="100000"/>
                <a:hueMod val="100000"/>
                <a:satMod val="100000"/>
              </a:schemeClr>
            </a:gs>
            <a:gs pos="60000">
              <a:schemeClr val="phClr">
                <a:tint val="100000"/>
                <a:shade val="55000"/>
                <a:hueMod val="100000"/>
                <a:satMod val="100000"/>
              </a:schemeClr>
            </a:gs>
          </a:gsLst>
          <a:path path="circle">
            <a:fillToRect l="50000" t="90000" r="50000" b="10000"/>
          </a:path>
        </a:gradFill>
        <a:blipFill>
          <a:blip xmlns:r="http://schemas.openxmlformats.org/officeDocument/2006/relationships" r:embed="rId1">
            <a:duotone>
              <a:schemeClr val="phClr">
                <a:tint val="100000"/>
                <a:shade val="70000"/>
                <a:hueMod val="100000"/>
                <a:satMod val="100000"/>
              </a:schemeClr>
              <a:schemeClr val="phClr">
                <a:tint val="30000"/>
                <a:shade val="100000"/>
                <a:hueMod val="100000"/>
                <a:satMod val="100000"/>
              </a:schemeClr>
            </a:duotone>
          </a:blip>
          <a:stretch>
            <a:fillRect/>
          </a:stretch>
        </a:blip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>Hunting</Template>
  <TotalTime>636</TotalTime>
  <Words>1022</Words>
  <Application>Microsoft Office PowerPoint</Application>
  <PresentationFormat>화면 슬라이드 쇼(4:3)</PresentationFormat>
  <Paragraphs>337</Paragraphs>
  <Slides>18</Slides>
  <Notes>0</Notes>
  <HiddenSlides>0</HiddenSlides>
  <MMClips>0</MMClips>
  <ScaleCrop>false</ScaleCrop>
  <HeadingPairs>
    <vt:vector size="4" baseType="variant">
      <vt:variant>
        <vt:lpstr>테마</vt:lpstr>
      </vt:variant>
      <vt:variant>
        <vt:i4>1</vt:i4>
      </vt:variant>
      <vt:variant>
        <vt:lpstr>슬라이드 제목</vt:lpstr>
      </vt:variant>
      <vt:variant>
        <vt:i4>18</vt:i4>
      </vt:variant>
    </vt:vector>
  </HeadingPairs>
  <TitlesOfParts>
    <vt:vector size="19" baseType="lpstr">
      <vt:lpstr>고구려 벽화</vt:lpstr>
      <vt:lpstr>Deep Learning Test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신경망을 통한 레드 와인의 품질측정 하기 </vt:lpstr>
      <vt:lpstr>딥러닝 데이터 정제하기</vt:lpstr>
      <vt:lpstr>딥러닝 데이터 정제하기</vt:lpstr>
      <vt:lpstr>딥러닝 데이터 정제하기</vt:lpstr>
      <vt:lpstr>딥러닝 데이터 정제하기</vt:lpstr>
    </vt:vector>
  </TitlesOfParts>
  <Company>Microsoft Corporation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Deep Learning Test</dc:title>
  <dc:creator>Registered User</dc:creator>
  <cp:lastModifiedBy>Registered User</cp:lastModifiedBy>
  <cp:revision>33</cp:revision>
  <dcterms:created xsi:type="dcterms:W3CDTF">2019-01-18T08:36:33Z</dcterms:created>
  <dcterms:modified xsi:type="dcterms:W3CDTF">2019-01-22T05:38:13Z</dcterms:modified>
</cp:coreProperties>
</file>